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3" r:id="rId2"/>
  </p:sldMasterIdLst>
  <p:notesMasterIdLst>
    <p:notesMasterId r:id="rId52"/>
  </p:notesMasterIdLst>
  <p:handoutMasterIdLst>
    <p:handoutMasterId r:id="rId53"/>
  </p:handoutMasterIdLst>
  <p:sldIdLst>
    <p:sldId id="256" r:id="rId3"/>
    <p:sldId id="424" r:id="rId4"/>
    <p:sldId id="336" r:id="rId5"/>
    <p:sldId id="416" r:id="rId6"/>
    <p:sldId id="418" r:id="rId7"/>
    <p:sldId id="414" r:id="rId8"/>
    <p:sldId id="426" r:id="rId9"/>
    <p:sldId id="433" r:id="rId10"/>
    <p:sldId id="434" r:id="rId11"/>
    <p:sldId id="432" r:id="rId12"/>
    <p:sldId id="435" r:id="rId13"/>
    <p:sldId id="452" r:id="rId14"/>
    <p:sldId id="436" r:id="rId15"/>
    <p:sldId id="437" r:id="rId16"/>
    <p:sldId id="438" r:id="rId17"/>
    <p:sldId id="427" r:id="rId18"/>
    <p:sldId id="440" r:id="rId19"/>
    <p:sldId id="439" r:id="rId20"/>
    <p:sldId id="441" r:id="rId21"/>
    <p:sldId id="428" r:id="rId22"/>
    <p:sldId id="442" r:id="rId23"/>
    <p:sldId id="443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62" r:id="rId32"/>
    <p:sldId id="453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15" r:id="rId42"/>
    <p:sldId id="457" r:id="rId43"/>
    <p:sldId id="454" r:id="rId44"/>
    <p:sldId id="458" r:id="rId45"/>
    <p:sldId id="455" r:id="rId46"/>
    <p:sldId id="461" r:id="rId47"/>
    <p:sldId id="459" r:id="rId48"/>
    <p:sldId id="456" r:id="rId49"/>
    <p:sldId id="471" r:id="rId50"/>
    <p:sldId id="39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5D29"/>
    <a:srgbClr val="B65100"/>
    <a:srgbClr val="D95100"/>
    <a:srgbClr val="D96600"/>
    <a:srgbClr val="3A8066"/>
    <a:srgbClr val="168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29"/>
    <p:restoredTop sz="87102" autoAdjust="0"/>
  </p:normalViewPr>
  <p:slideViewPr>
    <p:cSldViewPr snapToGrid="0" snapToObjects="1">
      <p:cViewPr>
        <p:scale>
          <a:sx n="90" d="100"/>
          <a:sy n="90" d="100"/>
        </p:scale>
        <p:origin x="10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F0954-3A47-1D4B-B26A-DF7DC3CEC3E4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1314A-F02A-4649-9375-621D5C1E7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0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8832-656D-8C4C-84F3-D2A78C7ABC7E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46F0-9265-F447-8670-C08AE4D81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7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0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Non-parametric methods do not make explicit assumptions about the functional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 of f . Instead they seek an estimate of f  that gets as close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points as possible without being too rough or wiggly. Such approaches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have a major advantage over parametric approaches: by avoiding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 of a particular functional form for f , they have the potential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accurately fit a wider range of possible shapes for f . Any parametric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approach brings with it the possibility that the functional form used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 f  is very different from the true f , in which case the resulting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will not fit the data well. In contrast, non-parametric approaches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completely avoid this danger, since essentially no assumption about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 of f  is made. But non-parametric approaches do suffer from a major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disadvantage: since they do not reduce the problem of estimating f 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 number of parameters, a very large number of observations (far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 is typically needed for a parametric approach) is required in order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 an accurate estimate for f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thin-plate</a:t>
            </a:r>
            <a:r>
              <a:rPr lang="en-US" baseline="0" dirty="0" smtClean="0"/>
              <a:t> spline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thin-plate</a:t>
            </a:r>
            <a:r>
              <a:rPr lang="en-US" baseline="0" dirty="0" smtClean="0"/>
              <a:t> spline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09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y_i</a:t>
            </a:r>
            <a:r>
              <a:rPr lang="en-US" baseline="0" dirty="0" smtClean="0"/>
              <a:t> is the observed value and </a:t>
            </a:r>
            <a:r>
              <a:rPr lang="en-US" baseline="0" dirty="0" err="1" smtClean="0"/>
              <a:t>f_hat</a:t>
            </a:r>
            <a:r>
              <a:rPr lang="en-US" baseline="0" dirty="0" smtClean="0"/>
              <a:t> is the estimated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28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 happens when a model learns the detail and noise in the training data to the extent that it negatively impacts the performance of the model on new data.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 with a large number of free parameters can describe an amazingly wide range of phenomena and can fit any amount of data available. Even if such a model agrees well with the available data, that doesn’t make it a good model.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insight: https://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towardsdatascience.com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/deep-learning-overfitting-846bf5b35e24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35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53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1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44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18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3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8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58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Bayes error</a:t>
            </a:r>
            <a:r>
              <a:rPr lang="en-US" baseline="0" dirty="0" smtClean="0"/>
              <a:t> rate: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our simulated data, the Bayes error rate is 0. 1304.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83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94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6F749-C0CF-4F38-A7C2-A6B2491B64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consider a company that is interested in conducting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direct-marketing campaign. The goal is to identify individuals who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respond positively to a mailing, based on observations of demographic variables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measured on each individual. In this case, the demographic variables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 as predictors, and response to the marketing campaign (either positive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negative) serves as the outcome. The company is not interested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obtaining a deep understanding of the relationships between each individual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predictor and the response; instead, the company simply wants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accurate model to predict the response using the predictors. This is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modeling for prediction.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C9A6-48F9-2442-8B39-6C136B54BDA3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4E8C-57E4-1948-8C37-AE3B8FE74A9D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4514-3049-9848-A564-7B60045E0EBE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8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3886200"/>
            <a:ext cx="7058052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631375"/>
            <a:ext cx="9144000" cy="228600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03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109"/>
            <a:ext cx="8229600" cy="501005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1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414084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193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73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42925" y="74639"/>
            <a:ext cx="7924800" cy="6326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84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6B5-3092-7345-B9E6-8A2392AB166B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0A88-A6B9-0A40-AC85-0C08F29EB47C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2D05-CFE7-C14B-A67A-E655F28334D0}" type="datetime1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C39-CEA0-9647-89DF-3F7A3F50BF96}" type="datetime1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93E6A-3B83-7A4B-810E-5DDED959D540}" type="datetime1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8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E574-1049-7848-9F51-50CAD66B8B75}" type="datetime1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3B2F-D37A-604E-8FE1-3DE4AE27B21C}" type="datetime1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1572-38B1-ED42-A8EE-717F3828AC3F}" type="datetime1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7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7" Type="http://schemas.openxmlformats.org/officeDocument/2006/relationships/vmlDrawing" Target="../drawings/vmlDrawing1.vml"/><Relationship Id="rId8" Type="http://schemas.openxmlformats.org/officeDocument/2006/relationships/oleObject" Target="???" TargetMode="Externa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4E78-0C97-3D41-8B7B-5FACFDDF35F2}" type="datetime1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16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6FF758F-725A-4403-AF81-A0503C31101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1/24/18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45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FDF008C-E983-4CF1-805C-06207AB7B46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" y="6643250"/>
            <a:ext cx="9143968" cy="238148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457200" y="46043"/>
            <a:ext cx="8229600" cy="94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8293100" y="0"/>
          <a:ext cx="838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" name="Document" r:id="rId8" imgW="1003263" imgH="1028662" progId="Word.Document.12">
                  <p:link updateAutomatic="1"/>
                </p:oleObj>
              </mc:Choice>
              <mc:Fallback>
                <p:oleObj name="Document" r:id="rId8" imgW="1003263" imgH="1028662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0"/>
                        <a:ext cx="838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74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scott.fortmann-roe.com/docs/BiasVariance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5898"/>
            <a:ext cx="9144000" cy="2016779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168043"/>
                </a:solidFill>
              </a:rPr>
              <a:t>Statistical Analysis and Learning (SAL): What is Statistical Learning?</a:t>
            </a:r>
            <a:r>
              <a:rPr lang="en-US" sz="4000" b="1" dirty="0">
                <a:solidFill>
                  <a:srgbClr val="168043"/>
                </a:solidFill>
              </a:rPr>
              <a:t> </a:t>
            </a:r>
            <a:r>
              <a:rPr lang="en-US" sz="4000" b="1" dirty="0" smtClean="0">
                <a:solidFill>
                  <a:srgbClr val="168043"/>
                </a:solidFill>
              </a:rPr>
              <a:t>(ISL Ch2)</a:t>
            </a:r>
            <a:br>
              <a:rPr lang="en-US" sz="4000" b="1" dirty="0" smtClean="0">
                <a:solidFill>
                  <a:srgbClr val="168043"/>
                </a:solidFill>
              </a:rPr>
            </a:br>
            <a:r>
              <a:rPr lang="en-US" sz="2000" b="1" u="sng" dirty="0" smtClean="0">
                <a:solidFill>
                  <a:srgbClr val="168043"/>
                </a:solidFill>
              </a:rPr>
              <a:t>Textbook</a:t>
            </a:r>
            <a:r>
              <a:rPr lang="en-US" sz="2000" b="1" dirty="0" smtClean="0">
                <a:solidFill>
                  <a:srgbClr val="168043"/>
                </a:solidFill>
              </a:rPr>
              <a:t>: </a:t>
            </a:r>
            <a:r>
              <a:rPr lang="en-US" sz="2000" b="1" i="1" dirty="0" smtClean="0">
                <a:solidFill>
                  <a:srgbClr val="168043"/>
                </a:solidFill>
              </a:rPr>
              <a:t>An Introduction to Statistical Learning (ISL)</a:t>
            </a:r>
            <a:endParaRPr lang="en-US" sz="2000" b="1" i="1" dirty="0">
              <a:solidFill>
                <a:srgbClr val="16804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06461"/>
            <a:ext cx="6400800" cy="2353047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rgbClr val="A60000"/>
                </a:solidFill>
              </a:rPr>
              <a:t>Varun Rai</a:t>
            </a:r>
          </a:p>
          <a:p>
            <a:r>
              <a:rPr lang="en-US" sz="2800" b="1" dirty="0" smtClean="0">
                <a:solidFill>
                  <a:srgbClr val="A60000"/>
                </a:solidFill>
              </a:rPr>
              <a:t>LBJ School of Public Affairs</a:t>
            </a:r>
            <a:endParaRPr lang="en-US" sz="2800" b="1" dirty="0">
              <a:solidFill>
                <a:srgbClr val="A6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University of Texas at </a:t>
            </a:r>
            <a:r>
              <a:rPr lang="en-US" dirty="0" smtClean="0">
                <a:solidFill>
                  <a:schemeClr val="tx1"/>
                </a:solidFill>
              </a:rPr>
              <a:t>Austin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</a:rPr>
              <a:t>24</a:t>
            </a:r>
            <a:r>
              <a:rPr lang="en-US" sz="2400" i="1" baseline="30000" dirty="0" smtClean="0">
                <a:solidFill>
                  <a:schemeClr val="tx1"/>
                </a:solidFill>
              </a:rPr>
              <a:t>th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</a:rPr>
              <a:t>January </a:t>
            </a:r>
            <a:r>
              <a:rPr lang="en-US" sz="2400" i="1" dirty="0" smtClean="0">
                <a:solidFill>
                  <a:schemeClr val="tx1"/>
                </a:solidFill>
              </a:rPr>
              <a:t>2018</a:t>
            </a:r>
            <a:endParaRPr lang="en-US" sz="2400" i="1" dirty="0" smtClean="0">
              <a:solidFill>
                <a:schemeClr val="tx1"/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152400" y="6477000"/>
            <a:ext cx="7205112" cy="0"/>
          </a:xfrm>
          <a:prstGeom prst="line">
            <a:avLst/>
          </a:prstGeom>
          <a:noFill/>
          <a:ln w="12700">
            <a:solidFill>
              <a:srgbClr val="42413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304800" y="4724400"/>
            <a:ext cx="0" cy="1905000"/>
          </a:xfrm>
          <a:prstGeom prst="line">
            <a:avLst/>
          </a:prstGeom>
          <a:noFill/>
          <a:ln w="6350">
            <a:solidFill>
              <a:srgbClr val="D7511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9" descr="lbj_logo_pacl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867400"/>
            <a:ext cx="800100" cy="83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UT-Aerial-resize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4000"/>
          </a:xfrm>
          <a:prstGeom prst="rect">
            <a:avLst/>
          </a:prstGeom>
        </p:spPr>
      </p:pic>
      <p:pic>
        <p:nvPicPr>
          <p:cNvPr id="7" name="Picture 6" descr="ut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32" y="5960378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Estimate </a:t>
            </a:r>
            <a:r>
              <a:rPr lang="en-US" b="1" i="1" dirty="0" smtClean="0"/>
              <a:t>f</a:t>
            </a:r>
            <a:r>
              <a:rPr lang="en-US" b="1" dirty="0" smtClean="0"/>
              <a:t>?</a:t>
            </a:r>
            <a:r>
              <a:rPr lang="en-US" b="1" dirty="0" smtClean="0">
                <a:solidFill>
                  <a:srgbClr val="FF0000"/>
                </a:solidFill>
              </a:rPr>
              <a:t> Inference</a:t>
            </a:r>
            <a:endParaRPr lang="en-US" sz="2600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0377" y="1167685"/>
                <a:ext cx="8488908" cy="404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</a:t>
                </a:r>
                <a:r>
                  <a:rPr lang="en-US" sz="2200" dirty="0"/>
                  <a:t>are often interested in understanding the way that </a:t>
                </a:r>
                <a:r>
                  <a:rPr lang="en-US" sz="2200" i="1" dirty="0"/>
                  <a:t>Y</a:t>
                </a:r>
                <a:r>
                  <a:rPr lang="en-US" sz="2200" dirty="0"/>
                  <a:t>  is affected </a:t>
                </a:r>
                <a:r>
                  <a:rPr lang="en-US" sz="2200" dirty="0" smtClean="0"/>
                  <a:t>as </a:t>
                </a:r>
                <a:r>
                  <a:rPr lang="en-US" sz="2200" i="1" dirty="0" smtClean="0"/>
                  <a:t>X</a:t>
                </a:r>
                <a:r>
                  <a:rPr lang="en-US" sz="2200" i="1" baseline="-25000" dirty="0" smtClean="0"/>
                  <a:t>1</a:t>
                </a:r>
                <a:r>
                  <a:rPr lang="en-US" sz="2200" i="1" dirty="0"/>
                  <a:t>, . . . , </a:t>
                </a:r>
                <a:r>
                  <a:rPr lang="en-US" sz="2200" i="1" dirty="0" err="1"/>
                  <a:t>X</a:t>
                </a:r>
                <a:r>
                  <a:rPr lang="en-US" sz="2200" i="1" baseline="-25000" dirty="0" err="1"/>
                  <a:t>p</a:t>
                </a:r>
                <a:r>
                  <a:rPr lang="en-US" sz="2200" i="1" dirty="0"/>
                  <a:t>  </a:t>
                </a:r>
                <a:r>
                  <a:rPr lang="en-US" sz="2200" dirty="0"/>
                  <a:t>change. In this situation we wish to estimate </a:t>
                </a:r>
                <a:r>
                  <a:rPr lang="en-US" sz="2200" i="1" dirty="0" smtClean="0"/>
                  <a:t>f</a:t>
                </a:r>
                <a:r>
                  <a:rPr lang="en-US" sz="2200" dirty="0" smtClean="0"/>
                  <a:t>, </a:t>
                </a:r>
                <a:r>
                  <a:rPr lang="en-US" sz="2200" dirty="0"/>
                  <a:t>but our goal </a:t>
                </a:r>
                <a:r>
                  <a:rPr lang="en-US" sz="2200" dirty="0" smtClean="0"/>
                  <a:t>is not </a:t>
                </a:r>
                <a:r>
                  <a:rPr lang="en-US" sz="2200" dirty="0"/>
                  <a:t>necessarily to make predictions for </a:t>
                </a:r>
                <a:r>
                  <a:rPr lang="en-US" sz="2200" i="1" dirty="0" smtClean="0"/>
                  <a:t>Y</a:t>
                </a:r>
                <a:r>
                  <a:rPr lang="en-US" sz="2200" dirty="0" smtClean="0"/>
                  <a:t>. </a:t>
                </a:r>
                <a:r>
                  <a:rPr lang="en-US" sz="2200" dirty="0"/>
                  <a:t>We instead want to </a:t>
                </a:r>
                <a:r>
                  <a:rPr lang="en-US" sz="2200" dirty="0" smtClean="0"/>
                  <a:t>understand the </a:t>
                </a:r>
                <a:r>
                  <a:rPr lang="en-US" sz="2200" dirty="0"/>
                  <a:t>relationship between </a:t>
                </a:r>
                <a:r>
                  <a:rPr lang="en-US" sz="2200" i="1" dirty="0"/>
                  <a:t>X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:r>
                  <a:rPr lang="en-US" sz="2200" i="1" dirty="0"/>
                  <a:t>Y</a:t>
                </a:r>
                <a:r>
                  <a:rPr lang="en-US" sz="2200" dirty="0"/>
                  <a:t>  , or more specifically, to understand </a:t>
                </a:r>
                <a:r>
                  <a:rPr lang="en-US" sz="2200" dirty="0" smtClean="0"/>
                  <a:t>how </a:t>
                </a:r>
                <a:r>
                  <a:rPr lang="en-US" sz="2200" i="1" dirty="0" smtClean="0"/>
                  <a:t>Y</a:t>
                </a:r>
                <a:r>
                  <a:rPr lang="en-US" sz="2200" dirty="0" smtClean="0"/>
                  <a:t>  </a:t>
                </a:r>
                <a:r>
                  <a:rPr lang="en-US" sz="2200" dirty="0"/>
                  <a:t>changes as a function of </a:t>
                </a:r>
                <a:r>
                  <a:rPr lang="en-US" sz="2200" i="1" dirty="0"/>
                  <a:t>X</a:t>
                </a:r>
                <a:r>
                  <a:rPr lang="en-US" sz="2200" i="1" baseline="-25000" dirty="0"/>
                  <a:t>1</a:t>
                </a:r>
                <a:r>
                  <a:rPr lang="en-US" sz="2200" i="1" dirty="0"/>
                  <a:t>, . . .,</a:t>
                </a:r>
                <a:r>
                  <a:rPr lang="en-US" sz="2200" i="1" dirty="0" err="1"/>
                  <a:t>X</a:t>
                </a:r>
                <a:r>
                  <a:rPr lang="en-US" sz="2200" i="1" baseline="-25000" dirty="0" err="1"/>
                  <a:t>p</a:t>
                </a:r>
                <a:r>
                  <a:rPr lang="en-US" sz="2200" i="1" dirty="0"/>
                  <a:t> </a:t>
                </a:r>
                <a:r>
                  <a:rPr lang="en-US" sz="2200" dirty="0"/>
                  <a:t>. Now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200" dirty="0" smtClean="0"/>
                  <a:t>  </a:t>
                </a:r>
                <a:r>
                  <a:rPr lang="en-US" sz="2200" dirty="0"/>
                  <a:t>cannot be treated as a </a:t>
                </a:r>
                <a:r>
                  <a:rPr lang="en-US" sz="2200" dirty="0" smtClean="0"/>
                  <a:t>black box</a:t>
                </a:r>
                <a:r>
                  <a:rPr lang="en-US" sz="2200" dirty="0"/>
                  <a:t>, because we need to know its exact form. In this setting, one may </a:t>
                </a:r>
                <a:r>
                  <a:rPr lang="en-US" sz="2200" dirty="0" smtClean="0"/>
                  <a:t>be interested </a:t>
                </a:r>
                <a:r>
                  <a:rPr lang="en-US" sz="2200" dirty="0"/>
                  <a:t>in answering the following questions</a:t>
                </a:r>
                <a:r>
                  <a:rPr lang="en-US" sz="2200" dirty="0" smtClean="0"/>
                  <a:t>:</a:t>
                </a:r>
              </a:p>
              <a:p>
                <a:pPr marL="342900" indent="-342900">
                  <a:buFont typeface="Arial"/>
                  <a:buChar char="•"/>
                </a:pPr>
                <a:r>
                  <a:rPr lang="en-US" sz="2000" dirty="0"/>
                  <a:t> Which predictors are associated with the response</a:t>
                </a:r>
                <a:r>
                  <a:rPr lang="en-US" sz="2000" dirty="0" smtClean="0"/>
                  <a:t>?</a:t>
                </a:r>
              </a:p>
              <a:p>
                <a:pPr marL="342900" indent="-342900">
                  <a:buFont typeface="Arial"/>
                  <a:buChar char="•"/>
                </a:pPr>
                <a:r>
                  <a:rPr lang="en-US" sz="2000" dirty="0"/>
                  <a:t> What is the relationship between the response and each predictor</a:t>
                </a:r>
                <a:r>
                  <a:rPr lang="en-US" sz="2000" dirty="0" smtClean="0"/>
                  <a:t>?</a:t>
                </a:r>
              </a:p>
              <a:p>
                <a:pPr marL="342900" indent="-342900">
                  <a:buFont typeface="Arial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Can the relationship between Y  and each predictor be adequately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summarized using </a:t>
                </a:r>
                <a:r>
                  <a:rPr lang="en-US" sz="2000" dirty="0">
                    <a:solidFill>
                      <a:srgbClr val="000000"/>
                    </a:solidFill>
                  </a:rPr>
                  <a:t>a linear equation, or is the relationship more complicated?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77" y="1167685"/>
                <a:ext cx="8488908" cy="4041684"/>
              </a:xfrm>
              <a:prstGeom prst="rect">
                <a:avLst/>
              </a:prstGeom>
              <a:blipFill rotWithShape="0">
                <a:blip r:embed="rId3"/>
                <a:stretch>
                  <a:fillRect l="-934" t="-1056" r="-1437" b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666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Inference vs. Prediction/Interpretability vs. Accuracy</a:t>
            </a:r>
            <a:endParaRPr lang="en-US" sz="2600" b="1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Depending </a:t>
            </a:r>
            <a:r>
              <a:rPr lang="en-US" sz="2400" dirty="0"/>
              <a:t>on whether our ultimate goal is prediction, inference, or </a:t>
            </a:r>
            <a:r>
              <a:rPr lang="en-US" sz="2400" dirty="0" smtClean="0"/>
              <a:t>a combination </a:t>
            </a:r>
            <a:r>
              <a:rPr lang="en-US" sz="2400" dirty="0"/>
              <a:t>of the two, different methods for estimating </a:t>
            </a:r>
            <a:r>
              <a:rPr lang="en-US" sz="2400" i="1" dirty="0"/>
              <a:t>f</a:t>
            </a:r>
            <a:r>
              <a:rPr lang="en-US" sz="2400" dirty="0"/>
              <a:t> </a:t>
            </a:r>
            <a:r>
              <a:rPr lang="en-US" sz="2400" dirty="0" smtClean="0"/>
              <a:t>may </a:t>
            </a:r>
            <a:r>
              <a:rPr lang="en-US" sz="2400" dirty="0"/>
              <a:t>be </a:t>
            </a:r>
            <a:r>
              <a:rPr lang="en-US" sz="2400" dirty="0" smtClean="0"/>
              <a:t>appropriate. For </a:t>
            </a:r>
            <a:r>
              <a:rPr lang="en-US" sz="2400" dirty="0"/>
              <a:t>example, </a:t>
            </a:r>
            <a:r>
              <a:rPr lang="en-US" sz="2400" b="1" dirty="0">
                <a:solidFill>
                  <a:srgbClr val="0000FF"/>
                </a:solidFill>
              </a:rPr>
              <a:t>linear models  </a:t>
            </a:r>
            <a:r>
              <a:rPr lang="en-US" sz="2400" dirty="0"/>
              <a:t>allow for relatively simple and </a:t>
            </a:r>
            <a:r>
              <a:rPr lang="en-US" sz="2400" b="1" dirty="0" smtClean="0">
                <a:solidFill>
                  <a:srgbClr val="0000FF"/>
                </a:solidFill>
              </a:rPr>
              <a:t>interpretable </a:t>
            </a:r>
            <a:r>
              <a:rPr lang="en-US" sz="2400" b="1" dirty="0">
                <a:solidFill>
                  <a:srgbClr val="0000FF"/>
                </a:solidFill>
              </a:rPr>
              <a:t>inference</a:t>
            </a:r>
            <a:r>
              <a:rPr lang="en-US" sz="2400" dirty="0"/>
              <a:t>, but may not yield as accurate predictions as some </a:t>
            </a:r>
            <a:r>
              <a:rPr lang="en-US" sz="2400" dirty="0" smtClean="0"/>
              <a:t>other approaches</a:t>
            </a:r>
            <a:r>
              <a:rPr lang="en-US" sz="2400" dirty="0"/>
              <a:t>.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 </a:t>
            </a:r>
            <a:r>
              <a:rPr lang="en-US" sz="2400" dirty="0"/>
              <a:t>contrast, some of the </a:t>
            </a:r>
            <a:r>
              <a:rPr lang="en-US" sz="2400" b="1" dirty="0">
                <a:solidFill>
                  <a:srgbClr val="FF0000"/>
                </a:solidFill>
              </a:rPr>
              <a:t>highly non-linear approaches </a:t>
            </a:r>
            <a:r>
              <a:rPr lang="en-US" sz="2400" dirty="0"/>
              <a:t>that </a:t>
            </a:r>
            <a:r>
              <a:rPr lang="en-US" sz="2400" dirty="0" smtClean="0"/>
              <a:t>we will discuss later in this course </a:t>
            </a:r>
            <a:r>
              <a:rPr lang="en-US" sz="2400" dirty="0"/>
              <a:t>can potentially provide quite </a:t>
            </a:r>
            <a:r>
              <a:rPr lang="en-US" sz="2400" b="1" dirty="0" smtClean="0">
                <a:solidFill>
                  <a:srgbClr val="FF0000"/>
                </a:solidFill>
              </a:rPr>
              <a:t>accurate predictions </a:t>
            </a:r>
            <a:r>
              <a:rPr lang="en-US" sz="2400" b="1" dirty="0">
                <a:solidFill>
                  <a:srgbClr val="FF0000"/>
                </a:solidFill>
              </a:rPr>
              <a:t>for </a:t>
            </a:r>
            <a:r>
              <a:rPr lang="en-US" sz="2400" b="1" dirty="0" smtClean="0">
                <a:solidFill>
                  <a:srgbClr val="FF0000"/>
                </a:solidFill>
              </a:rPr>
              <a:t>Y, </a:t>
            </a:r>
            <a:r>
              <a:rPr lang="en-US" sz="2400" b="1" dirty="0">
                <a:solidFill>
                  <a:srgbClr val="FF0000"/>
                </a:solidFill>
              </a:rPr>
              <a:t>but this comes at the expense of a </a:t>
            </a:r>
            <a:r>
              <a:rPr lang="en-US" sz="2400" b="1" dirty="0" smtClean="0">
                <a:solidFill>
                  <a:srgbClr val="FF0000"/>
                </a:solidFill>
              </a:rPr>
              <a:t>less interpretable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model </a:t>
            </a:r>
            <a:r>
              <a:rPr lang="en-US" sz="2400" dirty="0"/>
              <a:t>for which inference is </a:t>
            </a:r>
            <a:r>
              <a:rPr lang="en-US" sz="2400" dirty="0" smtClean="0"/>
              <a:t>more challenging</a:t>
            </a:r>
            <a:r>
              <a:rPr lang="en-US" sz="2400" dirty="0"/>
              <a:t>.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How Do We Estimate </a:t>
            </a:r>
            <a:r>
              <a:rPr lang="en-US" sz="4800" b="1" i="1" dirty="0" smtClean="0">
                <a:latin typeface="Apple Chancery"/>
                <a:cs typeface="Apple Chancery"/>
              </a:rPr>
              <a:t>f </a:t>
            </a:r>
            <a:r>
              <a:rPr lang="en-US" sz="4800" b="1" dirty="0" smtClean="0">
                <a:latin typeface="Apple Chancery"/>
                <a:cs typeface="Apple Chancery"/>
              </a:rPr>
              <a:t>?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327558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377" y="1078039"/>
            <a:ext cx="8488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Linear and non-linear models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Parametric vs. Non-parametric approaches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</p:spPr>
        <p:txBody>
          <a:bodyPr/>
          <a:lstStyle/>
          <a:p>
            <a:r>
              <a:rPr lang="en-US" b="1" dirty="0" smtClean="0"/>
              <a:t>How Do We Estimate </a:t>
            </a:r>
            <a:r>
              <a:rPr lang="en-US" b="1" i="1" dirty="0" smtClean="0"/>
              <a:t>f?</a:t>
            </a:r>
            <a:endParaRPr lang="en-US" sz="2600" b="1" i="1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0377" y="2126879"/>
            <a:ext cx="8013700" cy="4083423"/>
            <a:chOff x="450377" y="2126879"/>
            <a:chExt cx="8013700" cy="40834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377" y="2171702"/>
              <a:ext cx="8013700" cy="40386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42899" y="2126879"/>
              <a:ext cx="836706" cy="292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4228352" y="3018118"/>
            <a:ext cx="1270000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0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377" y="1078039"/>
            <a:ext cx="8488908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Two-step process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Step 1: Assume functional form for </a:t>
            </a:r>
            <a:r>
              <a:rPr lang="en-US" sz="2800" i="1" dirty="0" smtClean="0">
                <a:solidFill>
                  <a:srgbClr val="000000"/>
                </a:solidFill>
              </a:rPr>
              <a:t>f. </a:t>
            </a:r>
            <a:r>
              <a:rPr lang="en-US" sz="2800" dirty="0" smtClean="0">
                <a:solidFill>
                  <a:srgbClr val="000000"/>
                </a:solidFill>
              </a:rPr>
              <a:t>For example, a very simple assumption is that </a:t>
            </a:r>
            <a:r>
              <a:rPr lang="en-US" sz="2800" i="1" dirty="0" smtClean="0">
                <a:solidFill>
                  <a:srgbClr val="000000"/>
                </a:solidFill>
              </a:rPr>
              <a:t>f </a:t>
            </a:r>
            <a:r>
              <a:rPr lang="en-US" sz="2800" dirty="0" smtClean="0">
                <a:solidFill>
                  <a:srgbClr val="000000"/>
                </a:solidFill>
              </a:rPr>
              <a:t>is linear in </a:t>
            </a:r>
            <a:r>
              <a:rPr lang="en-US" sz="2800" i="1" dirty="0" smtClean="0">
                <a:solidFill>
                  <a:srgbClr val="000000"/>
                </a:solidFill>
              </a:rPr>
              <a:t>X:</a:t>
            </a:r>
          </a:p>
          <a:p>
            <a:pPr marL="342900" indent="-3429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Step 2: Estimate the parameters/coefficients using a fitting procedure (say, least squares) on training data: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</a:endParaRPr>
          </a:p>
          <a:p>
            <a:r>
              <a:rPr lang="en-US" sz="2800" b="1" i="1" dirty="0" smtClean="0"/>
              <a:t>parametric</a:t>
            </a:r>
            <a:r>
              <a:rPr lang="en-US" sz="2800" dirty="0" smtClean="0"/>
              <a:t> because it </a:t>
            </a:r>
            <a:r>
              <a:rPr lang="en-US" sz="2800" dirty="0"/>
              <a:t>reduces the problem of estimating </a:t>
            </a:r>
            <a:r>
              <a:rPr lang="en-US" sz="2800" i="1" dirty="0"/>
              <a:t>f</a:t>
            </a:r>
            <a:r>
              <a:rPr lang="en-US" sz="2800" dirty="0"/>
              <a:t> down to one of estimating a set </a:t>
            </a:r>
            <a:r>
              <a:rPr lang="en-US" sz="2800" dirty="0" smtClean="0"/>
              <a:t>of parameters.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</p:spPr>
        <p:txBody>
          <a:bodyPr/>
          <a:lstStyle/>
          <a:p>
            <a:r>
              <a:rPr lang="en-US" sz="3100" b="1" dirty="0" smtClean="0"/>
              <a:t>How Do We Estimate </a:t>
            </a:r>
            <a:r>
              <a:rPr lang="en-US" sz="3100" b="1" i="1" dirty="0" smtClean="0"/>
              <a:t>f? </a:t>
            </a:r>
            <a:r>
              <a:rPr lang="en-US" sz="3100" b="1" dirty="0" smtClean="0"/>
              <a:t>Parametric Approach</a:t>
            </a:r>
            <a:endParaRPr lang="en-US" sz="3100" b="1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56" y="2463034"/>
            <a:ext cx="5592544" cy="5371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883" y="4175554"/>
            <a:ext cx="5071782" cy="53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377" y="1078039"/>
            <a:ext cx="84889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Assuming </a:t>
            </a:r>
            <a:r>
              <a:rPr lang="en-US" sz="2200" dirty="0"/>
              <a:t>a parametric form for </a:t>
            </a:r>
            <a:r>
              <a:rPr lang="en-US" sz="2200" i="1" dirty="0"/>
              <a:t>f</a:t>
            </a:r>
            <a:r>
              <a:rPr lang="en-US" sz="2200" dirty="0" smtClean="0"/>
              <a:t> </a:t>
            </a:r>
            <a:r>
              <a:rPr lang="en-US" sz="2200" dirty="0"/>
              <a:t>simplifies the problem </a:t>
            </a:r>
            <a:r>
              <a:rPr lang="en-US" sz="2200" dirty="0" smtClean="0"/>
              <a:t>of estimating </a:t>
            </a:r>
            <a:r>
              <a:rPr lang="en-US" sz="2200" i="1" dirty="0"/>
              <a:t>f</a:t>
            </a:r>
            <a:r>
              <a:rPr lang="en-US" sz="2200" dirty="0" smtClean="0"/>
              <a:t> </a:t>
            </a:r>
            <a:r>
              <a:rPr lang="en-US" sz="2200" dirty="0"/>
              <a:t>because it is generally much easier to estimate a set of parameters</a:t>
            </a:r>
            <a:r>
              <a:rPr lang="en-US" sz="2200" dirty="0" smtClean="0"/>
              <a:t>, such </a:t>
            </a:r>
            <a:r>
              <a:rPr lang="en-US" sz="2200" dirty="0"/>
              <a:t>as β</a:t>
            </a:r>
            <a:r>
              <a:rPr lang="en-US" sz="2200" baseline="-25000" dirty="0"/>
              <a:t>0</a:t>
            </a:r>
            <a:r>
              <a:rPr lang="en-US" sz="2200" dirty="0"/>
              <a:t>, β</a:t>
            </a:r>
            <a:r>
              <a:rPr lang="en-US" sz="2200" baseline="-25000" dirty="0"/>
              <a:t>1</a:t>
            </a:r>
            <a:r>
              <a:rPr lang="en-US" sz="2200" dirty="0"/>
              <a:t>, . . . , β</a:t>
            </a:r>
            <a:r>
              <a:rPr lang="en-US" sz="2200" baseline="-25000" dirty="0"/>
              <a:t>p</a:t>
            </a:r>
            <a:r>
              <a:rPr lang="en-US" sz="2200" dirty="0"/>
              <a:t>  in the linear model (2.4), than it is to </a:t>
            </a:r>
            <a:r>
              <a:rPr lang="en-US" sz="2200" dirty="0" smtClean="0"/>
              <a:t>fit an </a:t>
            </a:r>
            <a:r>
              <a:rPr lang="en-US" sz="2200" dirty="0"/>
              <a:t>entirely arbitrary function </a:t>
            </a:r>
            <a:r>
              <a:rPr lang="en-US" sz="2200" i="1" dirty="0" smtClean="0"/>
              <a:t>f</a:t>
            </a:r>
            <a:r>
              <a:rPr lang="en-US" sz="22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The </a:t>
            </a:r>
            <a:r>
              <a:rPr lang="en-US" sz="2200" dirty="0"/>
              <a:t>potential disadvantage of a </a:t>
            </a:r>
            <a:r>
              <a:rPr lang="en-US" sz="2200" dirty="0" smtClean="0"/>
              <a:t>parametric approach </a:t>
            </a:r>
            <a:r>
              <a:rPr lang="en-US" sz="2200" dirty="0"/>
              <a:t>is that the model we choose will usually not match the </a:t>
            </a:r>
            <a:r>
              <a:rPr lang="en-US" sz="2200" dirty="0" smtClean="0"/>
              <a:t>true unknown </a:t>
            </a:r>
            <a:r>
              <a:rPr lang="en-US" sz="2200" dirty="0"/>
              <a:t>form of </a:t>
            </a:r>
            <a:r>
              <a:rPr lang="en-US" sz="2200" i="1" dirty="0"/>
              <a:t>f</a:t>
            </a:r>
            <a:r>
              <a:rPr lang="en-US" sz="2200" dirty="0" smtClean="0"/>
              <a:t>. </a:t>
            </a:r>
            <a:r>
              <a:rPr lang="en-US" sz="2200" dirty="0"/>
              <a:t>If the chosen model is too far from the true </a:t>
            </a:r>
            <a:r>
              <a:rPr lang="en-US" sz="2200" i="1" dirty="0"/>
              <a:t>f</a:t>
            </a:r>
            <a:r>
              <a:rPr lang="en-US" sz="2200" dirty="0" smtClean="0"/>
              <a:t> </a:t>
            </a:r>
            <a:r>
              <a:rPr lang="en-US" sz="2200" dirty="0"/>
              <a:t>, </a:t>
            </a:r>
            <a:r>
              <a:rPr lang="en-US" sz="2200" dirty="0" smtClean="0"/>
              <a:t>then our </a:t>
            </a:r>
            <a:r>
              <a:rPr lang="en-US" sz="2200" dirty="0"/>
              <a:t>estimate will be poor. </a:t>
            </a:r>
            <a:endParaRPr lang="en-US" sz="2200" dirty="0" smtClean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We </a:t>
            </a:r>
            <a:r>
              <a:rPr lang="en-US" sz="2200" dirty="0"/>
              <a:t>can try to address this problem by </a:t>
            </a:r>
            <a:r>
              <a:rPr lang="en-US" sz="2200" dirty="0" smtClean="0"/>
              <a:t>choosing </a:t>
            </a:r>
            <a:r>
              <a:rPr lang="en-US" sz="2200" dirty="0" smtClean="0">
                <a:solidFill>
                  <a:srgbClr val="FF0000"/>
                </a:solidFill>
              </a:rPr>
              <a:t>flexible models </a:t>
            </a:r>
            <a:r>
              <a:rPr lang="en-US" sz="2200" dirty="0"/>
              <a:t>that can fit many different possible functional </a:t>
            </a:r>
            <a:r>
              <a:rPr lang="en-US" sz="2200" dirty="0" smtClean="0"/>
              <a:t>forms flexible for </a:t>
            </a:r>
            <a:r>
              <a:rPr lang="en-US" sz="2200" i="1" dirty="0"/>
              <a:t>f</a:t>
            </a:r>
            <a:r>
              <a:rPr lang="en-US" sz="2200" dirty="0" smtClean="0"/>
              <a:t>. 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But </a:t>
            </a:r>
            <a:r>
              <a:rPr lang="en-US" sz="2200" dirty="0"/>
              <a:t>in general, fitting a more flexible model requires estimating </a:t>
            </a:r>
            <a:r>
              <a:rPr lang="en-US" sz="2200" dirty="0" smtClean="0"/>
              <a:t>a greater </a:t>
            </a:r>
            <a:r>
              <a:rPr lang="en-US" sz="2200" dirty="0"/>
              <a:t>number of parameters. These more complex models can lead to </a:t>
            </a:r>
            <a:r>
              <a:rPr lang="en-US" sz="2200" dirty="0" smtClean="0"/>
              <a:t>a phenomenon </a:t>
            </a:r>
            <a:r>
              <a:rPr lang="en-US" sz="2200" dirty="0"/>
              <a:t>known as </a:t>
            </a:r>
            <a:r>
              <a:rPr lang="en-US" sz="2200" dirty="0">
                <a:solidFill>
                  <a:srgbClr val="FF0000"/>
                </a:solidFill>
              </a:rPr>
              <a:t>overfitting</a:t>
            </a:r>
            <a:r>
              <a:rPr lang="en-US" sz="2200" dirty="0"/>
              <a:t> </a:t>
            </a:r>
            <a:r>
              <a:rPr lang="en-US" sz="2200" dirty="0" smtClean="0"/>
              <a:t>the </a:t>
            </a:r>
            <a:r>
              <a:rPr lang="en-US" sz="2200" dirty="0"/>
              <a:t>data, which essentially means </a:t>
            </a:r>
            <a:r>
              <a:rPr lang="en-US" sz="2200" dirty="0" smtClean="0"/>
              <a:t>they overfitting</a:t>
            </a:r>
            <a:r>
              <a:rPr lang="en-US" sz="2200" dirty="0"/>
              <a:t> </a:t>
            </a:r>
            <a:r>
              <a:rPr lang="en-US" sz="2200" dirty="0" smtClean="0"/>
              <a:t> </a:t>
            </a:r>
            <a:r>
              <a:rPr lang="en-US" sz="2200" dirty="0"/>
              <a:t>follow the errors, or </a:t>
            </a:r>
            <a:r>
              <a:rPr lang="en-US" sz="2200" dirty="0">
                <a:solidFill>
                  <a:srgbClr val="FF0000"/>
                </a:solidFill>
              </a:rPr>
              <a:t>noise</a:t>
            </a:r>
            <a:r>
              <a:rPr lang="en-US" sz="2200" dirty="0"/>
              <a:t> , too closely</a:t>
            </a:r>
            <a:r>
              <a:rPr lang="en-US" sz="2200" dirty="0" smtClean="0"/>
              <a:t>.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</p:spPr>
        <p:txBody>
          <a:bodyPr/>
          <a:lstStyle/>
          <a:p>
            <a:r>
              <a:rPr lang="en-US" sz="3100" b="1" dirty="0" smtClean="0"/>
              <a:t>How Do We Estimate </a:t>
            </a:r>
            <a:r>
              <a:rPr lang="en-US" sz="3100" b="1" i="1" dirty="0" smtClean="0"/>
              <a:t>f? </a:t>
            </a:r>
            <a:r>
              <a:rPr lang="en-US" sz="3100" b="1" dirty="0" smtClean="0"/>
              <a:t>Parametric Approach</a:t>
            </a:r>
            <a:endParaRPr lang="en-US" sz="31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Simple Parametric Model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943" y="926353"/>
            <a:ext cx="4819105" cy="3735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1297"/>
            <a:ext cx="4034118" cy="31448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3" y="4661643"/>
            <a:ext cx="7919014" cy="5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1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</p:spPr>
        <p:txBody>
          <a:bodyPr/>
          <a:lstStyle/>
          <a:p>
            <a:r>
              <a:rPr lang="en-US" sz="2800" b="1" dirty="0" smtClean="0"/>
              <a:t>How Do We Estimate </a:t>
            </a:r>
            <a:r>
              <a:rPr lang="en-US" sz="2800" b="1" i="1" dirty="0" smtClean="0"/>
              <a:t>f? </a:t>
            </a:r>
            <a:r>
              <a:rPr lang="en-US" sz="2800" b="1" dirty="0" smtClean="0"/>
              <a:t>Non-Parametric Approach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003300"/>
            <a:ext cx="8115300" cy="48387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316940" y="1718236"/>
            <a:ext cx="504713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151529" y="3182471"/>
            <a:ext cx="4437530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50236" y="5214471"/>
            <a:ext cx="367552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25883" y="5513294"/>
            <a:ext cx="1270000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9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88" y="327965"/>
            <a:ext cx="4921622" cy="39474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Non-Parametric Approach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6120"/>
            <a:ext cx="4034118" cy="3144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47" y="4130953"/>
            <a:ext cx="84889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 A </a:t>
            </a:r>
            <a:r>
              <a:rPr lang="en-US" sz="2400" i="1" dirty="0">
                <a:solidFill>
                  <a:srgbClr val="FF0000"/>
                </a:solidFill>
              </a:rPr>
              <a:t>thin-plate spline  </a:t>
            </a:r>
            <a:r>
              <a:rPr lang="en-US" sz="2400" dirty="0"/>
              <a:t>is used to estimate </a:t>
            </a:r>
            <a:r>
              <a:rPr lang="en-US" sz="2400" i="1" dirty="0"/>
              <a:t>f</a:t>
            </a:r>
            <a:r>
              <a:rPr lang="en-US" sz="2400" dirty="0"/>
              <a:t> . This </a:t>
            </a:r>
            <a:r>
              <a:rPr lang="en-US" sz="2400" dirty="0" smtClean="0"/>
              <a:t>approach </a:t>
            </a:r>
            <a:r>
              <a:rPr lang="en-US" sz="2400" dirty="0"/>
              <a:t>does not impose any pre-specified model on </a:t>
            </a:r>
            <a:r>
              <a:rPr lang="en-US" sz="2400" i="1" dirty="0" smtClean="0"/>
              <a:t>f</a:t>
            </a:r>
            <a:r>
              <a:rPr lang="en-US" sz="2400" dirty="0" smtClean="0"/>
              <a:t>. </a:t>
            </a:r>
            <a:r>
              <a:rPr lang="en-US" sz="2400" dirty="0"/>
              <a:t>It instead attempts </a:t>
            </a:r>
            <a:r>
              <a:rPr lang="en-US" sz="2400" dirty="0" smtClean="0"/>
              <a:t>spline to </a:t>
            </a:r>
            <a:r>
              <a:rPr lang="en-US" sz="2400" dirty="0"/>
              <a:t>produce an estimate for </a:t>
            </a:r>
            <a:r>
              <a:rPr lang="en-US" sz="2400" i="1" dirty="0" smtClean="0"/>
              <a:t>f</a:t>
            </a:r>
            <a:r>
              <a:rPr lang="en-US" sz="2400" dirty="0" smtClean="0"/>
              <a:t> </a:t>
            </a:r>
            <a:r>
              <a:rPr lang="en-US" sz="2400" dirty="0"/>
              <a:t>that is as close as possible to the </a:t>
            </a:r>
            <a:r>
              <a:rPr lang="en-US" sz="2400" dirty="0" smtClean="0"/>
              <a:t>observed data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0000FF"/>
                </a:solidFill>
              </a:rPr>
              <a:t>subject to the </a:t>
            </a:r>
            <a:r>
              <a:rPr lang="en-US" sz="2400" i="1" dirty="0" smtClean="0">
                <a:solidFill>
                  <a:srgbClr val="0000FF"/>
                </a:solidFill>
              </a:rPr>
              <a:t>fit being smooth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 In order to fit a thin-</a:t>
            </a:r>
            <a:r>
              <a:rPr lang="en-US" sz="2400" dirty="0" smtClean="0"/>
              <a:t>plate spline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0000FF"/>
                </a:solidFill>
              </a:rPr>
              <a:t>the data analyst must select a level of smoothness</a:t>
            </a:r>
            <a:r>
              <a:rPr lang="en-US" sz="2400" dirty="0"/>
              <a:t>.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b="1" dirty="0" smtClean="0"/>
              <a:t>What Happens if Smoothness is Lowered?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034" y="597651"/>
            <a:ext cx="4076604" cy="3159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56" y="3737539"/>
            <a:ext cx="3844914" cy="3083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2595"/>
            <a:ext cx="4034118" cy="31448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472" y="3746129"/>
            <a:ext cx="3845856" cy="306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145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Note on Material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Unless otherwise noted, all material in this presentation are from this course’s textbook, </a:t>
            </a:r>
            <a:r>
              <a:rPr lang="en-US" sz="2800" i="1" dirty="0" smtClean="0"/>
              <a:t>An Introduction to Statistical Learning (ISL)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8427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1" y="728379"/>
            <a:ext cx="9105900" cy="5969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93105"/>
            <a:ext cx="7686700" cy="511156"/>
          </a:xfrm>
        </p:spPr>
        <p:txBody>
          <a:bodyPr/>
          <a:lstStyle/>
          <a:p>
            <a:r>
              <a:rPr lang="en-US" sz="2800" b="1" dirty="0" smtClean="0"/>
              <a:t>Trade-off Between Prediction Accuracy and Model Interpretability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0644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468871"/>
            <a:ext cx="7686700" cy="511156"/>
          </a:xfrm>
        </p:spPr>
        <p:txBody>
          <a:bodyPr/>
          <a:lstStyle/>
          <a:p>
            <a:r>
              <a:rPr lang="en-US" sz="2800" b="1" dirty="0" smtClean="0"/>
              <a:t>Why would we ever choose </a:t>
            </a:r>
            <a:r>
              <a:rPr lang="en-US" sz="2800" b="1" dirty="0"/>
              <a:t>to use a more restrictive method instead of a very </a:t>
            </a:r>
            <a:r>
              <a:rPr lang="en-US" sz="2800" b="1" dirty="0" smtClean="0"/>
              <a:t>flexible approach</a:t>
            </a:r>
            <a:r>
              <a:rPr lang="en-US" sz="2800" b="1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7" y="1819835"/>
            <a:ext cx="8960749" cy="2901576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77373" y="5146870"/>
            <a:ext cx="7836114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So we should always choose a more complex (i.e., flexible) approach when prediction is the objective?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044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The Process of Learning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4600"/>
            <a:ext cx="9144000" cy="43501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89" y="6553518"/>
            <a:ext cx="342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Learning From Data, 2012.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18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2749830"/>
          </a:xfrm>
        </p:spPr>
        <p:txBody>
          <a:bodyPr/>
          <a:lstStyle/>
          <a:p>
            <a:r>
              <a:rPr lang="en-US" sz="4400" b="1" dirty="0" smtClean="0">
                <a:latin typeface="Apple Chancery"/>
                <a:cs typeface="Apple Chancery"/>
              </a:rPr>
              <a:t>Measuring the Quality of </a:t>
            </a:r>
            <a:r>
              <a:rPr lang="en-US" sz="4400" b="1" dirty="0" smtClean="0">
                <a:latin typeface="Apple Chancery"/>
                <a:cs typeface="Apple Chancery"/>
              </a:rPr>
              <a:t>Fit</a:t>
            </a:r>
            <a:br>
              <a:rPr lang="en-US" sz="4400" b="1" dirty="0" smtClean="0">
                <a:latin typeface="Apple Chancery"/>
                <a:cs typeface="Apple Chancery"/>
              </a:rPr>
            </a:br>
            <a:r>
              <a:rPr lang="en-US" sz="4400" b="1" dirty="0">
                <a:latin typeface="Apple Chancery"/>
                <a:cs typeface="Apple Chancery"/>
              </a:rPr>
              <a:t/>
            </a:r>
            <a:br>
              <a:rPr lang="en-US" sz="4400" b="1" dirty="0">
                <a:latin typeface="Apple Chancery"/>
                <a:cs typeface="Apple Chancery"/>
              </a:rPr>
            </a:br>
            <a:r>
              <a:rPr lang="en-US" sz="2800" i="1" dirty="0"/>
              <a:t>With four parameters I can fit an elephant, and with five I can make him wiggle his </a:t>
            </a:r>
            <a:r>
              <a:rPr lang="en-US" sz="2800" i="1" dirty="0" smtClean="0"/>
              <a:t>trunk </a:t>
            </a:r>
            <a:r>
              <a:rPr lang="en-US" sz="2800" i="1" dirty="0" smtClean="0">
                <a:solidFill>
                  <a:srgbClr val="C00000"/>
                </a:solidFill>
              </a:rPr>
              <a:t>– John von Neumann</a:t>
            </a:r>
            <a:endParaRPr lang="en-US" sz="2800" b="1" dirty="0">
              <a:solidFill>
                <a:srgbClr val="C00000"/>
              </a:solidFill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9709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Mean Squared Error (MSE)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287" y="2495176"/>
            <a:ext cx="4379732" cy="14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4743689"/>
            <a:ext cx="2159000" cy="673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Training MSE vs. Test MSE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5092" y="2278790"/>
            <a:ext cx="84889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Training MSE: MSE on the sample used to fit the model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But often the interest is (should be?) in knowing how the model performs outside the sample that was used to fit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/>
              <a:t>Analogy: Practice exam vs. Real final exam </a:t>
            </a:r>
          </a:p>
          <a:p>
            <a:pPr marL="342900" indent="-342900">
              <a:buFont typeface="Arial"/>
              <a:buChar char="•"/>
            </a:pP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Test data (x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,y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Test MSE (for many test observations):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634" y="1060074"/>
            <a:ext cx="3455737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Training MSE vs. Test MSE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73" y="776193"/>
            <a:ext cx="799048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2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Training MSE vs. Test MSE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791879"/>
            <a:ext cx="91059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Training MSE vs. Test MSE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5261"/>
            <a:ext cx="9144000" cy="56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56" y="3541053"/>
            <a:ext cx="5951443" cy="17004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Bias-Variance Trade-off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48" y="836714"/>
            <a:ext cx="8630734" cy="89871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37352" y="1934891"/>
            <a:ext cx="8704934" cy="1524000"/>
            <a:chOff x="-46527" y="2667000"/>
            <a:chExt cx="8704934" cy="1524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9707" y="2667000"/>
              <a:ext cx="7378700" cy="1524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6527" y="2673350"/>
              <a:ext cx="1447800" cy="7493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73" y="5150971"/>
            <a:ext cx="7835900" cy="88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6" y="3735291"/>
            <a:ext cx="2915620" cy="994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29889" y="6553518"/>
            <a:ext cx="342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Learning From Data, 2012.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84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Statistical Learning?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227449"/>
            <a:ext cx="84889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Statistical </a:t>
            </a:r>
            <a:r>
              <a:rPr lang="en-US" sz="2400" dirty="0"/>
              <a:t>learning refers to a vast set of </a:t>
            </a:r>
            <a:r>
              <a:rPr lang="en-US" sz="2400" dirty="0">
                <a:solidFill>
                  <a:srgbClr val="0000FF"/>
                </a:solidFill>
              </a:rPr>
              <a:t>tools for </a:t>
            </a:r>
            <a:r>
              <a:rPr lang="en-US" sz="2400" dirty="0" smtClean="0">
                <a:solidFill>
                  <a:srgbClr val="0000FF"/>
                </a:solidFill>
              </a:rPr>
              <a:t>understanding </a:t>
            </a:r>
            <a:r>
              <a:rPr lang="en-US" sz="2400" dirty="0">
                <a:solidFill>
                  <a:srgbClr val="0000FF"/>
                </a:solidFill>
              </a:rPr>
              <a:t>data</a:t>
            </a:r>
            <a:r>
              <a:rPr lang="en-US" sz="2400" dirty="0"/>
              <a:t>. </a:t>
            </a:r>
            <a:r>
              <a:rPr lang="en-US" sz="2400" dirty="0" smtClean="0"/>
              <a:t>These tools </a:t>
            </a:r>
            <a:r>
              <a:rPr lang="en-US" sz="2400" dirty="0"/>
              <a:t>can be classified as  </a:t>
            </a:r>
            <a:r>
              <a:rPr lang="en-US" sz="2400" dirty="0">
                <a:solidFill>
                  <a:srgbClr val="FF0000"/>
                </a:solidFill>
              </a:rPr>
              <a:t>supervised or </a:t>
            </a:r>
            <a:r>
              <a:rPr lang="en-US" sz="2400" dirty="0" smtClean="0">
                <a:solidFill>
                  <a:srgbClr val="FF0000"/>
                </a:solidFill>
              </a:rPr>
              <a:t>unsupervised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Supervised </a:t>
            </a:r>
            <a:r>
              <a:rPr lang="en-US" sz="2400" dirty="0">
                <a:solidFill>
                  <a:srgbClr val="0000FF"/>
                </a:solidFill>
              </a:rPr>
              <a:t>statistical learning involves building a statistical model for predicting</a:t>
            </a:r>
            <a:r>
              <a:rPr lang="en-US" sz="2400" dirty="0" smtClean="0">
                <a:solidFill>
                  <a:srgbClr val="0000FF"/>
                </a:solidFill>
              </a:rPr>
              <a:t>, or </a:t>
            </a:r>
            <a:r>
              <a:rPr lang="en-US" sz="2400" dirty="0">
                <a:solidFill>
                  <a:srgbClr val="0000FF"/>
                </a:solidFill>
              </a:rPr>
              <a:t>estimating, an </a:t>
            </a:r>
            <a:r>
              <a:rPr lang="en-US" sz="2400" dirty="0" smtClean="0">
                <a:solidFill>
                  <a:srgbClr val="0000FF"/>
                </a:solidFill>
              </a:rPr>
              <a:t>output </a:t>
            </a:r>
            <a:r>
              <a:rPr lang="en-US" sz="2400" dirty="0">
                <a:solidFill>
                  <a:srgbClr val="0000FF"/>
                </a:solidFill>
              </a:rPr>
              <a:t>based </a:t>
            </a:r>
            <a:r>
              <a:rPr lang="en-US" sz="2400" dirty="0"/>
              <a:t>on one or more  inputs. Problems </a:t>
            </a:r>
            <a:r>
              <a:rPr lang="en-US" sz="2400" dirty="0" smtClean="0"/>
              <a:t>of this </a:t>
            </a:r>
            <a:r>
              <a:rPr lang="en-US" sz="2400" dirty="0"/>
              <a:t>nature occur in fields as diverse as business, medicine, astrophysics, </a:t>
            </a:r>
            <a:r>
              <a:rPr lang="en-US" sz="2400" dirty="0" smtClean="0"/>
              <a:t>and public </a:t>
            </a:r>
            <a:r>
              <a:rPr lang="en-US" sz="2400" dirty="0"/>
              <a:t>policy.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With </a:t>
            </a:r>
            <a:r>
              <a:rPr lang="en-US" sz="2400" dirty="0">
                <a:solidFill>
                  <a:srgbClr val="0000FF"/>
                </a:solidFill>
              </a:rPr>
              <a:t>unsupervised statistical learning, there are inputs </a:t>
            </a:r>
            <a:r>
              <a:rPr lang="en-US" sz="2400" dirty="0" smtClean="0">
                <a:solidFill>
                  <a:srgbClr val="0000FF"/>
                </a:solidFill>
              </a:rPr>
              <a:t>but no </a:t>
            </a:r>
            <a:r>
              <a:rPr lang="en-US" sz="2400" dirty="0">
                <a:solidFill>
                  <a:srgbClr val="0000FF"/>
                </a:solidFill>
              </a:rPr>
              <a:t>supervising output</a:t>
            </a:r>
            <a:r>
              <a:rPr lang="en-US" sz="2400" dirty="0"/>
              <a:t>; nevertheless we can learn relationships and </a:t>
            </a:r>
            <a:r>
              <a:rPr lang="en-US" sz="2400" dirty="0" smtClean="0"/>
              <a:t>structure from </a:t>
            </a:r>
            <a:r>
              <a:rPr lang="en-US" sz="2400" dirty="0"/>
              <a:t>such data</a:t>
            </a:r>
            <a:r>
              <a:rPr lang="en-US" sz="2400" dirty="0" smtClean="0"/>
              <a:t>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09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Bias-Variance Trade-off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7" y="773612"/>
            <a:ext cx="8630734" cy="8987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889" y="6553518"/>
            <a:ext cx="609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scott.fortmann-roe.com</a:t>
            </a:r>
            <a:r>
              <a:rPr lang="en-US" dirty="0">
                <a:solidFill>
                  <a:schemeClr val="bg1"/>
                </a:solidFill>
              </a:rPr>
              <a:t>/docs/</a:t>
            </a:r>
            <a:r>
              <a:rPr lang="en-US" dirty="0" err="1">
                <a:solidFill>
                  <a:schemeClr val="bg1"/>
                </a:solidFill>
              </a:rPr>
              <a:t>BiasVariance.html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252" y="1615459"/>
            <a:ext cx="5071725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4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Bias-Variance Trade-off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8" y="836714"/>
            <a:ext cx="8630734" cy="898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8" y="1607822"/>
            <a:ext cx="7913397" cy="49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Bias-Variance Trade-off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7060"/>
            <a:ext cx="9144000" cy="4743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89" y="6553518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Yaser</a:t>
            </a:r>
            <a:r>
              <a:rPr lang="en-US" dirty="0" smtClean="0">
                <a:solidFill>
                  <a:schemeClr val="bg1"/>
                </a:solidFill>
              </a:rPr>
              <a:t> Abu-Mostafa, </a:t>
            </a:r>
            <a:r>
              <a:rPr lang="en-US" i="1" dirty="0" smtClean="0">
                <a:solidFill>
                  <a:schemeClr val="bg1"/>
                </a:solidFill>
              </a:rPr>
              <a:t>Learning from Data </a:t>
            </a:r>
            <a:r>
              <a:rPr lang="en-US" dirty="0" smtClean="0">
                <a:solidFill>
                  <a:schemeClr val="bg1"/>
                </a:solidFill>
              </a:rPr>
              <a:t>(the </a:t>
            </a:r>
            <a:r>
              <a:rPr lang="en-US" dirty="0" err="1" smtClean="0">
                <a:solidFill>
                  <a:schemeClr val="bg1"/>
                </a:solidFill>
              </a:rPr>
              <a:t>AMLbook</a:t>
            </a:r>
            <a:r>
              <a:rPr lang="en-US" dirty="0" smtClean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5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Bias-Variance Trade-off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889" y="6553518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Yaser</a:t>
            </a:r>
            <a:r>
              <a:rPr lang="en-US" dirty="0" smtClean="0">
                <a:solidFill>
                  <a:schemeClr val="bg1"/>
                </a:solidFill>
              </a:rPr>
              <a:t> Abu-Mostafa, </a:t>
            </a:r>
            <a:r>
              <a:rPr lang="en-US" i="1" dirty="0" smtClean="0">
                <a:solidFill>
                  <a:schemeClr val="bg1"/>
                </a:solidFill>
              </a:rPr>
              <a:t>Learning from Data </a:t>
            </a:r>
            <a:r>
              <a:rPr lang="en-US" dirty="0" smtClean="0">
                <a:solidFill>
                  <a:schemeClr val="bg1"/>
                </a:solidFill>
              </a:rPr>
              <a:t>(the </a:t>
            </a:r>
            <a:r>
              <a:rPr lang="en-US" dirty="0" err="1" smtClean="0">
                <a:solidFill>
                  <a:schemeClr val="bg1"/>
                </a:solidFill>
              </a:rPr>
              <a:t>AMLbook</a:t>
            </a:r>
            <a:r>
              <a:rPr lang="en-US" smtClean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414"/>
            <a:ext cx="9144000" cy="50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7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Bias-Variance Trade-off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889" y="6553518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Yaser</a:t>
            </a:r>
            <a:r>
              <a:rPr lang="en-US" dirty="0" smtClean="0">
                <a:solidFill>
                  <a:schemeClr val="bg1"/>
                </a:solidFill>
              </a:rPr>
              <a:t> Abu-Mostafa, </a:t>
            </a:r>
            <a:r>
              <a:rPr lang="en-US" i="1" dirty="0" smtClean="0">
                <a:solidFill>
                  <a:schemeClr val="bg1"/>
                </a:solidFill>
              </a:rPr>
              <a:t>Learning from Data </a:t>
            </a:r>
            <a:r>
              <a:rPr lang="en-US" dirty="0" smtClean="0">
                <a:solidFill>
                  <a:schemeClr val="bg1"/>
                </a:solidFill>
              </a:rPr>
              <a:t>(the </a:t>
            </a:r>
            <a:r>
              <a:rPr lang="en-US" dirty="0" err="1" smtClean="0">
                <a:solidFill>
                  <a:schemeClr val="bg1"/>
                </a:solidFill>
              </a:rPr>
              <a:t>AMLbook</a:t>
            </a:r>
            <a:r>
              <a:rPr lang="en-US" smtClean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9268"/>
            <a:ext cx="9144000" cy="51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4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Bias-Variance Trade-off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889" y="6553518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Yaser</a:t>
            </a:r>
            <a:r>
              <a:rPr lang="en-US" dirty="0" smtClean="0">
                <a:solidFill>
                  <a:schemeClr val="bg1"/>
                </a:solidFill>
              </a:rPr>
              <a:t> Abu-Mostafa, </a:t>
            </a:r>
            <a:r>
              <a:rPr lang="en-US" i="1" dirty="0" smtClean="0">
                <a:solidFill>
                  <a:schemeClr val="bg1"/>
                </a:solidFill>
              </a:rPr>
              <a:t>Learning from Data </a:t>
            </a:r>
            <a:r>
              <a:rPr lang="en-US" dirty="0" smtClean="0">
                <a:solidFill>
                  <a:schemeClr val="bg1"/>
                </a:solidFill>
              </a:rPr>
              <a:t>(the </a:t>
            </a:r>
            <a:r>
              <a:rPr lang="en-US" dirty="0" err="1" smtClean="0">
                <a:solidFill>
                  <a:schemeClr val="bg1"/>
                </a:solidFill>
              </a:rPr>
              <a:t>AMLbook</a:t>
            </a:r>
            <a:r>
              <a:rPr lang="en-US" smtClean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214"/>
            <a:ext cx="9144000" cy="47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Bias-Variance Trade-off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889" y="6553518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Yaser</a:t>
            </a:r>
            <a:r>
              <a:rPr lang="en-US" dirty="0" smtClean="0">
                <a:solidFill>
                  <a:schemeClr val="bg1"/>
                </a:solidFill>
              </a:rPr>
              <a:t> Abu-Mostafa, </a:t>
            </a:r>
            <a:r>
              <a:rPr lang="en-US" i="1" dirty="0" smtClean="0">
                <a:solidFill>
                  <a:schemeClr val="bg1"/>
                </a:solidFill>
              </a:rPr>
              <a:t>Learning from Data </a:t>
            </a:r>
            <a:r>
              <a:rPr lang="en-US" dirty="0" smtClean="0">
                <a:solidFill>
                  <a:schemeClr val="bg1"/>
                </a:solidFill>
              </a:rPr>
              <a:t>(the </a:t>
            </a:r>
            <a:r>
              <a:rPr lang="en-US" dirty="0" err="1" smtClean="0">
                <a:solidFill>
                  <a:schemeClr val="bg1"/>
                </a:solidFill>
              </a:rPr>
              <a:t>AMLbook</a:t>
            </a:r>
            <a:r>
              <a:rPr lang="en-US" smtClean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8419"/>
            <a:ext cx="9144000" cy="45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Bias-Variance Trade-off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889" y="6553518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Yaser</a:t>
            </a:r>
            <a:r>
              <a:rPr lang="en-US" dirty="0" smtClean="0">
                <a:solidFill>
                  <a:schemeClr val="bg1"/>
                </a:solidFill>
              </a:rPr>
              <a:t> Abu-Mostafa, </a:t>
            </a:r>
            <a:r>
              <a:rPr lang="en-US" i="1" dirty="0" smtClean="0">
                <a:solidFill>
                  <a:schemeClr val="bg1"/>
                </a:solidFill>
              </a:rPr>
              <a:t>Learning from Data </a:t>
            </a:r>
            <a:r>
              <a:rPr lang="en-US" dirty="0" smtClean="0">
                <a:solidFill>
                  <a:schemeClr val="bg1"/>
                </a:solidFill>
              </a:rPr>
              <a:t>(the </a:t>
            </a:r>
            <a:r>
              <a:rPr lang="en-US" dirty="0" err="1" smtClean="0">
                <a:solidFill>
                  <a:schemeClr val="bg1"/>
                </a:solidFill>
              </a:rPr>
              <a:t>AMLbook</a:t>
            </a:r>
            <a:r>
              <a:rPr lang="en-US" smtClean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339"/>
            <a:ext cx="9144000" cy="500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Bias-Variance Trade-off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889" y="6553518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Yaser</a:t>
            </a:r>
            <a:r>
              <a:rPr lang="en-US" dirty="0" smtClean="0">
                <a:solidFill>
                  <a:schemeClr val="bg1"/>
                </a:solidFill>
              </a:rPr>
              <a:t> Abu-Mostafa, </a:t>
            </a:r>
            <a:r>
              <a:rPr lang="en-US" i="1" dirty="0" smtClean="0">
                <a:solidFill>
                  <a:schemeClr val="bg1"/>
                </a:solidFill>
              </a:rPr>
              <a:t>Learning from Data </a:t>
            </a:r>
            <a:r>
              <a:rPr lang="en-US" dirty="0" smtClean="0">
                <a:solidFill>
                  <a:schemeClr val="bg1"/>
                </a:solidFill>
              </a:rPr>
              <a:t>(the </a:t>
            </a:r>
            <a:r>
              <a:rPr lang="en-US" dirty="0" err="1" smtClean="0">
                <a:solidFill>
                  <a:schemeClr val="bg1"/>
                </a:solidFill>
              </a:rPr>
              <a:t>AMLbook</a:t>
            </a:r>
            <a:r>
              <a:rPr lang="en-US" smtClean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2435"/>
            <a:ext cx="9144000" cy="189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Bias-Variance Trade-off: Learning Curve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889" y="6553518"/>
            <a:ext cx="612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Yaser</a:t>
            </a:r>
            <a:r>
              <a:rPr lang="en-US" dirty="0" smtClean="0">
                <a:solidFill>
                  <a:schemeClr val="bg1"/>
                </a:solidFill>
              </a:rPr>
              <a:t> Abu-Mostafa, </a:t>
            </a:r>
            <a:r>
              <a:rPr lang="en-US" i="1" dirty="0" smtClean="0">
                <a:solidFill>
                  <a:schemeClr val="bg1"/>
                </a:solidFill>
              </a:rPr>
              <a:t>Learning from Data </a:t>
            </a:r>
            <a:r>
              <a:rPr lang="en-US" dirty="0" smtClean="0">
                <a:solidFill>
                  <a:schemeClr val="bg1"/>
                </a:solidFill>
              </a:rPr>
              <a:t>(the </a:t>
            </a:r>
            <a:r>
              <a:rPr lang="en-US" dirty="0" err="1" smtClean="0">
                <a:solidFill>
                  <a:schemeClr val="bg1"/>
                </a:solidFill>
              </a:rPr>
              <a:t>AMLbook</a:t>
            </a:r>
            <a:r>
              <a:rPr lang="en-US" smtClean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4505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Regression vs. Classification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521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Regression: quantitative response variable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solidFill>
                  <a:srgbClr val="FF0000"/>
                </a:solidFill>
              </a:rPr>
              <a:t>Classification: qualitative response variable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But the distinction is not always clear. For example, </a:t>
            </a:r>
            <a:r>
              <a:rPr lang="en-US" sz="2200" i="1" dirty="0" smtClean="0"/>
              <a:t>logistic regression </a:t>
            </a:r>
            <a:r>
              <a:rPr lang="en-US" sz="2200" dirty="0" smtClean="0"/>
              <a:t>can be thought of both as a classification and a regression approach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It estimates the </a:t>
            </a:r>
            <a:r>
              <a:rPr lang="en-US" sz="2200" i="1" dirty="0" smtClean="0"/>
              <a:t>probability</a:t>
            </a:r>
            <a:r>
              <a:rPr lang="en-US" sz="2200" dirty="0" smtClean="0"/>
              <a:t> of a unit belonging to a certain class.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endParaRPr lang="en-US" sz="2200" dirty="0" smtClean="0"/>
          </a:p>
          <a:p>
            <a:r>
              <a:rPr lang="en-US" sz="2200" dirty="0" smtClean="0">
                <a:solidFill>
                  <a:srgbClr val="0000FF"/>
                </a:solidFill>
              </a:rPr>
              <a:t>We </a:t>
            </a:r>
            <a:r>
              <a:rPr lang="en-US" sz="2200" dirty="0">
                <a:solidFill>
                  <a:srgbClr val="0000FF"/>
                </a:solidFill>
              </a:rPr>
              <a:t>tend to select statistical learning methods on the basis of </a:t>
            </a:r>
            <a:r>
              <a:rPr lang="en-US" sz="2200" dirty="0" smtClean="0">
                <a:solidFill>
                  <a:srgbClr val="0000FF"/>
                </a:solidFill>
              </a:rPr>
              <a:t>whether the </a:t>
            </a:r>
            <a:r>
              <a:rPr lang="en-US" sz="2200" u="sng" dirty="0">
                <a:solidFill>
                  <a:srgbClr val="0000FF"/>
                </a:solidFill>
              </a:rPr>
              <a:t>response</a:t>
            </a:r>
            <a:r>
              <a:rPr lang="en-US" sz="2200" dirty="0">
                <a:solidFill>
                  <a:srgbClr val="0000FF"/>
                </a:solidFill>
              </a:rPr>
              <a:t> is quantitative or qualitative</a:t>
            </a:r>
            <a:r>
              <a:rPr lang="en-US" sz="2200" dirty="0"/>
              <a:t>; i.e. we might use linear </a:t>
            </a:r>
            <a:r>
              <a:rPr lang="en-US" sz="2200" dirty="0" smtClean="0"/>
              <a:t>regression when </a:t>
            </a:r>
            <a:r>
              <a:rPr lang="en-US" sz="2200" dirty="0"/>
              <a:t>quantitative and logistic regression when qualitative. However</a:t>
            </a:r>
            <a:r>
              <a:rPr lang="en-US" sz="2200" dirty="0" smtClean="0"/>
              <a:t>, </a:t>
            </a:r>
            <a:r>
              <a:rPr lang="en-US" sz="2200" dirty="0" smtClean="0">
                <a:solidFill>
                  <a:srgbClr val="FF0000"/>
                </a:solidFill>
              </a:rPr>
              <a:t>whether </a:t>
            </a:r>
            <a:r>
              <a:rPr lang="en-US" sz="2200" dirty="0">
                <a:solidFill>
                  <a:srgbClr val="FF0000"/>
                </a:solidFill>
              </a:rPr>
              <a:t>the predictors  are qualitative or quantitative is generally </a:t>
            </a:r>
            <a:r>
              <a:rPr lang="en-US" sz="2200" dirty="0" smtClean="0">
                <a:solidFill>
                  <a:srgbClr val="FF0000"/>
                </a:solidFill>
              </a:rPr>
              <a:t>considered less </a:t>
            </a:r>
            <a:r>
              <a:rPr lang="en-US" sz="2200" dirty="0">
                <a:solidFill>
                  <a:srgbClr val="FF0000"/>
                </a:solidFill>
              </a:rPr>
              <a:t>important</a:t>
            </a:r>
            <a:r>
              <a:rPr lang="en-US" sz="2200" dirty="0"/>
              <a:t>. Most of the statistical learning methods discussed </a:t>
            </a:r>
            <a:r>
              <a:rPr lang="en-US" sz="2200" dirty="0" smtClean="0"/>
              <a:t>in this course </a:t>
            </a:r>
            <a:r>
              <a:rPr lang="en-US" sz="2200" dirty="0"/>
              <a:t>can be applied regardless of the predictor variable type, </a:t>
            </a:r>
            <a:r>
              <a:rPr lang="en-US" sz="2200" dirty="0" smtClean="0"/>
              <a:t>provided that </a:t>
            </a:r>
            <a:r>
              <a:rPr lang="en-US" sz="2200" dirty="0"/>
              <a:t>any qualitative predictors are properly coded  before the analysis </a:t>
            </a:r>
            <a:r>
              <a:rPr lang="en-US" sz="2200" dirty="0" smtClean="0"/>
              <a:t>is performed (next class).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684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Error in the Classification Setting</a:t>
            </a:r>
            <a:endParaRPr lang="en-US" sz="26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" y="955487"/>
            <a:ext cx="9144000" cy="380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5" y="4763587"/>
            <a:ext cx="9144000" cy="15737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4707" y="5423648"/>
            <a:ext cx="367552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9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Error in the Classification Setting: Test Error</a:t>
            </a:r>
            <a:endParaRPr lang="en-US" sz="26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41201" y="1257328"/>
            <a:ext cx="848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A60000"/>
                </a:solidFill>
              </a:rPr>
              <a:t>How would you calculate the test error?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0300"/>
            <a:ext cx="9144000" cy="20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Bayes Classifier 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82626"/>
            <a:ext cx="8488908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test error rate given in </a:t>
            </a:r>
            <a:r>
              <a:rPr lang="en-US" sz="2400" dirty="0" smtClean="0"/>
              <a:t>(Eq. 2.9</a:t>
            </a:r>
            <a:r>
              <a:rPr lang="en-US" sz="2400" dirty="0"/>
              <a:t>) is minimized, on average, by </a:t>
            </a:r>
            <a:r>
              <a:rPr lang="en-US" sz="2400" dirty="0" smtClean="0"/>
              <a:t>a very </a:t>
            </a:r>
            <a:r>
              <a:rPr lang="en-US" sz="2400" dirty="0"/>
              <a:t>simple classifier that assigns each observation to the </a:t>
            </a:r>
            <a:r>
              <a:rPr lang="en-US" sz="2400" dirty="0" smtClean="0"/>
              <a:t>most likely </a:t>
            </a:r>
            <a:r>
              <a:rPr lang="en-US" sz="2400" dirty="0"/>
              <a:t>class</a:t>
            </a:r>
            <a:r>
              <a:rPr lang="en-US" sz="2400" dirty="0" smtClean="0"/>
              <a:t>, given </a:t>
            </a:r>
            <a:r>
              <a:rPr lang="en-US" sz="2400" dirty="0"/>
              <a:t>its predictor </a:t>
            </a:r>
            <a:r>
              <a:rPr lang="en-US" sz="2400" dirty="0" smtClean="0"/>
              <a:t>values. </a:t>
            </a:r>
            <a:r>
              <a:rPr lang="en-US" sz="2400" dirty="0"/>
              <a:t>In other words, </a:t>
            </a:r>
            <a:r>
              <a:rPr lang="en-US" sz="2400" dirty="0">
                <a:solidFill>
                  <a:srgbClr val="0000FF"/>
                </a:solidFill>
              </a:rPr>
              <a:t>we should simply assign a </a:t>
            </a:r>
            <a:r>
              <a:rPr lang="en-US" sz="2400" dirty="0" smtClean="0">
                <a:solidFill>
                  <a:srgbClr val="0000FF"/>
                </a:solidFill>
              </a:rPr>
              <a:t>test observation </a:t>
            </a:r>
            <a:r>
              <a:rPr lang="en-US" sz="2400" dirty="0">
                <a:solidFill>
                  <a:srgbClr val="0000FF"/>
                </a:solidFill>
              </a:rPr>
              <a:t>with predictor vector x</a:t>
            </a:r>
            <a:r>
              <a:rPr lang="en-US" sz="2400" baseline="-25000" dirty="0">
                <a:solidFill>
                  <a:srgbClr val="0000FF"/>
                </a:solidFill>
              </a:rPr>
              <a:t>0</a:t>
            </a:r>
            <a:r>
              <a:rPr lang="en-US" sz="2400" dirty="0">
                <a:solidFill>
                  <a:srgbClr val="0000FF"/>
                </a:solidFill>
              </a:rPr>
              <a:t>  to the class </a:t>
            </a:r>
            <a:r>
              <a:rPr lang="en-US" sz="2400" i="1" dirty="0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for </a:t>
            </a:r>
            <a:r>
              <a:rPr lang="en-US" sz="2400" dirty="0" smtClean="0">
                <a:solidFill>
                  <a:srgbClr val="0000FF"/>
                </a:solidFill>
              </a:rPr>
              <a:t>which the following probability is the largest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Note </a:t>
            </a:r>
            <a:r>
              <a:rPr lang="en-US" sz="2400" dirty="0"/>
              <a:t>that </a:t>
            </a:r>
            <a:r>
              <a:rPr lang="en-US" sz="2400" dirty="0" smtClean="0"/>
              <a:t>the Equation above </a:t>
            </a:r>
            <a:r>
              <a:rPr lang="en-US" sz="2400" dirty="0"/>
              <a:t>is a </a:t>
            </a:r>
            <a:r>
              <a:rPr lang="en-US" sz="2400" dirty="0">
                <a:solidFill>
                  <a:srgbClr val="FF0000"/>
                </a:solidFill>
              </a:rPr>
              <a:t>conditional </a:t>
            </a:r>
            <a:r>
              <a:rPr lang="en-US" sz="2400" dirty="0" smtClean="0">
                <a:solidFill>
                  <a:srgbClr val="FF0000"/>
                </a:solidFill>
              </a:rPr>
              <a:t>probability</a:t>
            </a:r>
            <a:r>
              <a:rPr lang="en-US" sz="2400" dirty="0" smtClean="0"/>
              <a:t>: </a:t>
            </a:r>
            <a:r>
              <a:rPr lang="en-US" sz="2400" dirty="0"/>
              <a:t>it is the </a:t>
            </a:r>
            <a:r>
              <a:rPr lang="en-US" sz="2400" dirty="0" smtClean="0"/>
              <a:t>probability that </a:t>
            </a:r>
            <a:r>
              <a:rPr lang="en-US" sz="2400" i="1" dirty="0"/>
              <a:t>Y  = j </a:t>
            </a:r>
            <a:r>
              <a:rPr lang="en-US" sz="2400" dirty="0"/>
              <a:t>, given the observed predictor vector x</a:t>
            </a:r>
            <a:r>
              <a:rPr lang="en-US" sz="2400" baseline="-25000" dirty="0"/>
              <a:t>0</a:t>
            </a:r>
            <a:r>
              <a:rPr lang="en-US" sz="2400" dirty="0"/>
              <a:t> . This very </a:t>
            </a:r>
            <a:r>
              <a:rPr lang="en-US" sz="2400" dirty="0" smtClean="0"/>
              <a:t>simple classifier </a:t>
            </a:r>
            <a:r>
              <a:rPr lang="en-US" sz="2400" dirty="0"/>
              <a:t>is called the </a:t>
            </a:r>
            <a:r>
              <a:rPr lang="en-US" sz="2400" b="1" dirty="0">
                <a:solidFill>
                  <a:srgbClr val="FF0000"/>
                </a:solidFill>
              </a:rPr>
              <a:t>Bayes classifier </a:t>
            </a:r>
            <a:r>
              <a:rPr lang="en-US" sz="24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111500"/>
            <a:ext cx="3187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6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Bayes Classifier: Two-Class Example </a:t>
            </a:r>
            <a:endParaRPr lang="en-US" sz="26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1" y="1016000"/>
            <a:ext cx="6827500" cy="52891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94412" y="1460375"/>
            <a:ext cx="213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Bayes Decision Boundary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86953" y="1583765"/>
            <a:ext cx="1383551" cy="19423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94412" y="2277036"/>
            <a:ext cx="309579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Bayes Error Rate:</a:t>
            </a:r>
          </a:p>
          <a:p>
            <a:r>
              <a:rPr lang="en-US" sz="2000" dirty="0" smtClean="0"/>
              <a:t>Test error rate of the Bayes classifier; </a:t>
            </a:r>
            <a:r>
              <a:rPr lang="en-US" sz="2000" dirty="0"/>
              <a:t>It is greater than</a:t>
            </a:r>
          </a:p>
          <a:p>
            <a:r>
              <a:rPr lang="en-US" sz="2000" dirty="0"/>
              <a:t>zero, because the classes overlap in the true </a:t>
            </a:r>
            <a:r>
              <a:rPr lang="en-US" sz="2000" dirty="0" smtClean="0"/>
              <a:t>population.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728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Neighbors (KNN) Classifier</a:t>
            </a:r>
            <a:endParaRPr lang="en-US" sz="26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5" y="898717"/>
            <a:ext cx="8337176" cy="566974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838824" y="1479177"/>
            <a:ext cx="582705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7766" y="1807883"/>
            <a:ext cx="8098116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7766" y="2689413"/>
            <a:ext cx="576729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24492" y="2121648"/>
            <a:ext cx="3341390" cy="0"/>
          </a:xfrm>
          <a:prstGeom prst="line">
            <a:avLst/>
          </a:prstGeom>
          <a:ln w="38100" cmpd="sng">
            <a:solidFill>
              <a:srgbClr val="0C5D29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07186" y="4241800"/>
            <a:ext cx="4079214" cy="748"/>
          </a:xfrm>
          <a:prstGeom prst="line">
            <a:avLst/>
          </a:prstGeom>
          <a:ln w="38100" cmpd="sng">
            <a:solidFill>
              <a:srgbClr val="0C5D29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866" y="2184400"/>
            <a:ext cx="8172075" cy="4358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Neighbors (KNN) Classifier</a:t>
            </a:r>
            <a:endParaRPr lang="en-US" sz="26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5" y="898717"/>
            <a:ext cx="8337176" cy="566974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838824" y="1479177"/>
            <a:ext cx="582705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7766" y="1807883"/>
            <a:ext cx="8098116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7766" y="2689413"/>
            <a:ext cx="576729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02786" y="2997948"/>
            <a:ext cx="3341390" cy="0"/>
          </a:xfrm>
          <a:prstGeom prst="line">
            <a:avLst/>
          </a:prstGeom>
          <a:ln w="38100" cmpd="sng">
            <a:solidFill>
              <a:srgbClr val="0C5D29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07186" y="4241800"/>
            <a:ext cx="4079214" cy="748"/>
          </a:xfrm>
          <a:prstGeom prst="line">
            <a:avLst/>
          </a:prstGeom>
          <a:ln w="38100" cmpd="sng">
            <a:solidFill>
              <a:srgbClr val="0C5D29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KNN Example</a:t>
            </a:r>
            <a:endParaRPr lang="en-US" sz="26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58" y="806077"/>
            <a:ext cx="7166650" cy="58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4" y="843199"/>
            <a:ext cx="3249370" cy="3235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376" y="735108"/>
            <a:ext cx="5629137" cy="32369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Neighbors (KNN) Classifier</a:t>
            </a:r>
            <a:endParaRPr lang="en-US" sz="2600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781" y="3731335"/>
            <a:ext cx="4096124" cy="31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8040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Additional Resources</a:t>
            </a:r>
            <a:endParaRPr lang="en-US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77373" y="1552893"/>
            <a:ext cx="667625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Bias-Variance tradeoff in KNN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://scott.fortmann-roe.com/docs/BiasVariance.html</a:t>
            </a:r>
            <a:endParaRPr lang="en-US" sz="1600" dirty="0"/>
          </a:p>
          <a:p>
            <a:endParaRPr lang="en-US" sz="2400" dirty="0"/>
          </a:p>
          <a:p>
            <a:r>
              <a:rPr lang="en-US" sz="2400" dirty="0" smtClean="0"/>
              <a:t>Overfitting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/>
              <a:t>https://</a:t>
            </a:r>
            <a:r>
              <a:rPr lang="en-US" sz="1600" dirty="0" err="1"/>
              <a:t>towardsdatascience.com</a:t>
            </a:r>
            <a:r>
              <a:rPr lang="en-US" sz="1600" dirty="0"/>
              <a:t>/deep-learning-overfitting-846bf5b35e24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73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sz="3600" b="1" dirty="0" smtClean="0"/>
              <a:t>End of Lecture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0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" y="6556469"/>
            <a:ext cx="652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Source: </a:t>
            </a:r>
            <a:r>
              <a:rPr lang="en-US" sz="1400" dirty="0">
                <a:solidFill>
                  <a:prstClr val="black"/>
                </a:solidFill>
              </a:rPr>
              <a:t>http://</a:t>
            </a:r>
            <a:r>
              <a:rPr lang="en-US" sz="1400" dirty="0" err="1">
                <a:solidFill>
                  <a:prstClr val="black"/>
                </a:solidFill>
              </a:rPr>
              <a:t>yaroslavvb.blogspot.com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4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110287"/>
            <a:ext cx="7686700" cy="511156"/>
          </a:xfrm>
        </p:spPr>
        <p:txBody>
          <a:bodyPr/>
          <a:lstStyle/>
          <a:p>
            <a:r>
              <a:rPr lang="en-US" b="1" dirty="0" smtClean="0"/>
              <a:t>Quantitative Response </a:t>
            </a:r>
            <a:r>
              <a:rPr lang="en-US" b="1" i="1" dirty="0" smtClean="0"/>
              <a:t>Y</a:t>
            </a:r>
            <a:r>
              <a:rPr lang="en-US" b="1" dirty="0" smtClean="0"/>
              <a:t> and its </a:t>
            </a:r>
            <a:r>
              <a:rPr lang="en-US" b="1" i="1" dirty="0" smtClean="0"/>
              <a:t>p</a:t>
            </a:r>
            <a:r>
              <a:rPr lang="en-US" b="1" dirty="0" smtClean="0"/>
              <a:t> predictors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4" y="686549"/>
            <a:ext cx="8157882" cy="3088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01" y="3775456"/>
            <a:ext cx="6529752" cy="46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Estimate </a:t>
            </a:r>
            <a:r>
              <a:rPr lang="en-US" b="1" i="1" dirty="0" smtClean="0"/>
              <a:t>f</a:t>
            </a:r>
            <a:r>
              <a:rPr lang="en-US" b="1" dirty="0" smtClean="0"/>
              <a:t>?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b="1" u="sng" dirty="0" smtClean="0">
                <a:solidFill>
                  <a:srgbClr val="A60000"/>
                </a:solidFill>
              </a:rPr>
              <a:t>Inference</a:t>
            </a:r>
            <a:r>
              <a:rPr lang="en-US" sz="2400" dirty="0" smtClean="0">
                <a:solidFill>
                  <a:srgbClr val="A60000"/>
                </a:solidFill>
              </a:rPr>
              <a:t>: direction and/or magnitude of predictors influence on the outcome variable is of interest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Does human activity cause climate change?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Will administering drug X increase chances of survival in a patient</a:t>
            </a:r>
            <a:r>
              <a:rPr lang="en-US" sz="2000" dirty="0" smtClean="0"/>
              <a:t>?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Other examples?</a:t>
            </a:r>
            <a:endParaRPr lang="en-US" sz="2000" dirty="0">
              <a:solidFill>
                <a:srgbClr val="0000FF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b="1" u="sng" dirty="0" smtClean="0">
                <a:solidFill>
                  <a:srgbClr val="A60000"/>
                </a:solidFill>
              </a:rPr>
              <a:t>Prediction</a:t>
            </a:r>
            <a:r>
              <a:rPr lang="en-US" sz="2400" dirty="0" smtClean="0">
                <a:solidFill>
                  <a:srgbClr val="A60000"/>
                </a:solidFill>
              </a:rPr>
              <a:t>: only </a:t>
            </a:r>
            <a:r>
              <a:rPr lang="en-US" sz="2400" dirty="0">
                <a:solidFill>
                  <a:srgbClr val="A60000"/>
                </a:solidFill>
              </a:rPr>
              <a:t>the value of the outcome variable is of interest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How much rainfall will California have in 2050?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How much solar photovoltaic (PV) will be installed in the U.S. in 2016?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Other examples?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Some times both are of interest, but often only one (inference or prediction) is of primary interest</a:t>
            </a:r>
          </a:p>
          <a:p>
            <a:pPr marL="800100" lvl="1" indent="-342900">
              <a:spcAft>
                <a:spcPts val="12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The primary objective of the analyst has a huge bearing on the selection of methods for statistical learning.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8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214874"/>
            <a:ext cx="7686700" cy="511156"/>
          </a:xfrm>
        </p:spPr>
        <p:txBody>
          <a:bodyPr/>
          <a:lstStyle/>
          <a:p>
            <a:r>
              <a:rPr lang="en-US" sz="3600" b="1" dirty="0"/>
              <a:t>Why Estimate </a:t>
            </a:r>
            <a:r>
              <a:rPr lang="en-US" sz="3600" b="1" i="1" dirty="0"/>
              <a:t>f</a:t>
            </a:r>
            <a:r>
              <a:rPr lang="en-US" sz="3600" b="1" dirty="0"/>
              <a:t>?</a:t>
            </a:r>
            <a:r>
              <a:rPr lang="en-US" sz="3600" b="1" dirty="0">
                <a:solidFill>
                  <a:srgbClr val="FF0000"/>
                </a:solidFill>
              </a:rPr>
              <a:t> Prediction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8" y="999353"/>
            <a:ext cx="8466627" cy="10524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0" y="2070106"/>
            <a:ext cx="1498600" cy="67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73" y="2882907"/>
            <a:ext cx="7404100" cy="1447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881406" y="3257184"/>
            <a:ext cx="2362947" cy="10735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6267" y="4589219"/>
            <a:ext cx="8488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focus of </a:t>
            </a:r>
            <a:r>
              <a:rPr lang="en-US" sz="2400" dirty="0" smtClean="0">
                <a:solidFill>
                  <a:srgbClr val="FF0000"/>
                </a:solidFill>
              </a:rPr>
              <a:t>this course </a:t>
            </a:r>
            <a:r>
              <a:rPr lang="en-US" sz="2400" dirty="0">
                <a:solidFill>
                  <a:srgbClr val="FF0000"/>
                </a:solidFill>
              </a:rPr>
              <a:t>is on techniques for estimating </a:t>
            </a:r>
            <a:r>
              <a:rPr lang="en-US" sz="2400" i="1" dirty="0">
                <a:solidFill>
                  <a:srgbClr val="FF0000"/>
                </a:solidFill>
              </a:rPr>
              <a:t>f</a:t>
            </a:r>
            <a:r>
              <a:rPr lang="en-US" sz="2400" dirty="0">
                <a:solidFill>
                  <a:srgbClr val="FF0000"/>
                </a:solidFill>
              </a:rPr>
              <a:t>  with the aim </a:t>
            </a:r>
            <a:r>
              <a:rPr lang="en-US" sz="2400" dirty="0" smtClean="0">
                <a:solidFill>
                  <a:srgbClr val="FF0000"/>
                </a:solidFill>
              </a:rPr>
              <a:t>of minimizing </a:t>
            </a:r>
            <a:r>
              <a:rPr lang="en-US" sz="2400" dirty="0">
                <a:solidFill>
                  <a:srgbClr val="FF0000"/>
                </a:solidFill>
              </a:rPr>
              <a:t>the reducible error.</a:t>
            </a:r>
            <a:r>
              <a:rPr lang="en-US" sz="2400" dirty="0"/>
              <a:t> It is important to keep in mind that </a:t>
            </a:r>
            <a:r>
              <a:rPr lang="en-US" sz="2400" dirty="0" smtClean="0"/>
              <a:t>the irreducible </a:t>
            </a:r>
            <a:r>
              <a:rPr lang="en-US" sz="2400" dirty="0"/>
              <a:t>error will always provide an upper bound on the accuracy </a:t>
            </a:r>
            <a:r>
              <a:rPr lang="en-US" sz="2400" dirty="0" smtClean="0"/>
              <a:t>of our </a:t>
            </a:r>
            <a:r>
              <a:rPr lang="en-US" sz="2400" dirty="0"/>
              <a:t>prediction for </a:t>
            </a:r>
            <a:r>
              <a:rPr lang="en-US" sz="2400" dirty="0" smtClean="0"/>
              <a:t>Y. </a:t>
            </a:r>
            <a:r>
              <a:rPr lang="en-US" sz="2400" dirty="0"/>
              <a:t>This bound is almost always unknown in practice.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7943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 of a Prediction Problem</a:t>
            </a:r>
            <a:endParaRPr lang="en-US" sz="2600" b="1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solidFill>
                  <a:srgbClr val="000000"/>
                </a:solidFill>
              </a:rPr>
              <a:t>Consider </a:t>
            </a:r>
            <a:r>
              <a:rPr lang="en-US" sz="2200" dirty="0">
                <a:solidFill>
                  <a:srgbClr val="000000"/>
                </a:solidFill>
              </a:rPr>
              <a:t>a company that is interested in conducting </a:t>
            </a:r>
            <a:r>
              <a:rPr lang="en-US" sz="2200" dirty="0" smtClean="0">
                <a:solidFill>
                  <a:srgbClr val="000000"/>
                </a:solidFill>
              </a:rPr>
              <a:t>a direct</a:t>
            </a:r>
            <a:r>
              <a:rPr lang="en-US" sz="2200" dirty="0">
                <a:solidFill>
                  <a:srgbClr val="000000"/>
                </a:solidFill>
              </a:rPr>
              <a:t>-marketing campaign. </a:t>
            </a:r>
            <a:r>
              <a:rPr lang="en-US" sz="2200" dirty="0" smtClean="0">
                <a:solidFill>
                  <a:srgbClr val="FF0000"/>
                </a:solidFill>
              </a:rPr>
              <a:t>The </a:t>
            </a:r>
            <a:r>
              <a:rPr lang="en-US" sz="2200" dirty="0">
                <a:solidFill>
                  <a:srgbClr val="FF0000"/>
                </a:solidFill>
              </a:rPr>
              <a:t>goal is to identify individuals who </a:t>
            </a:r>
            <a:r>
              <a:rPr lang="en-US" sz="2200" dirty="0" smtClean="0">
                <a:solidFill>
                  <a:srgbClr val="FF0000"/>
                </a:solidFill>
              </a:rPr>
              <a:t>will respond </a:t>
            </a:r>
            <a:r>
              <a:rPr lang="en-US" sz="2200" dirty="0">
                <a:solidFill>
                  <a:srgbClr val="FF0000"/>
                </a:solidFill>
              </a:rPr>
              <a:t>positively to a mailing</a:t>
            </a:r>
            <a:r>
              <a:rPr lang="en-US" sz="2200" dirty="0">
                <a:solidFill>
                  <a:srgbClr val="000000"/>
                </a:solidFill>
              </a:rPr>
              <a:t>, based on observations of demographic </a:t>
            </a:r>
            <a:r>
              <a:rPr lang="en-US" sz="2200" dirty="0" smtClean="0">
                <a:solidFill>
                  <a:srgbClr val="000000"/>
                </a:solidFill>
              </a:rPr>
              <a:t>variables measured </a:t>
            </a:r>
            <a:r>
              <a:rPr lang="en-US" sz="2200" dirty="0">
                <a:solidFill>
                  <a:srgbClr val="000000"/>
                </a:solidFill>
              </a:rPr>
              <a:t>on each individual</a:t>
            </a:r>
            <a:r>
              <a:rPr lang="en-US" sz="220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2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solidFill>
                  <a:srgbClr val="000000"/>
                </a:solidFill>
              </a:rPr>
              <a:t>In </a:t>
            </a:r>
            <a:r>
              <a:rPr lang="en-US" sz="2200" dirty="0">
                <a:solidFill>
                  <a:srgbClr val="000000"/>
                </a:solidFill>
              </a:rPr>
              <a:t>this case, the demographic </a:t>
            </a:r>
            <a:r>
              <a:rPr lang="en-US" sz="2200" dirty="0" smtClean="0">
                <a:solidFill>
                  <a:srgbClr val="000000"/>
                </a:solidFill>
              </a:rPr>
              <a:t>variables serve </a:t>
            </a:r>
            <a:r>
              <a:rPr lang="en-US" sz="2200" dirty="0">
                <a:solidFill>
                  <a:srgbClr val="000000"/>
                </a:solidFill>
              </a:rPr>
              <a:t>as predictors, and response to the marketing campaign (either </a:t>
            </a:r>
            <a:r>
              <a:rPr lang="en-US" sz="2200" dirty="0" smtClean="0">
                <a:solidFill>
                  <a:srgbClr val="000000"/>
                </a:solidFill>
              </a:rPr>
              <a:t>positive or </a:t>
            </a:r>
            <a:r>
              <a:rPr lang="en-US" sz="2200" dirty="0">
                <a:solidFill>
                  <a:srgbClr val="000000"/>
                </a:solidFill>
              </a:rPr>
              <a:t>negative) serves as the </a:t>
            </a:r>
            <a:r>
              <a:rPr lang="en-US" sz="2200" dirty="0" smtClean="0">
                <a:solidFill>
                  <a:srgbClr val="000000"/>
                </a:solidFill>
              </a:rPr>
              <a:t>outcome.</a:t>
            </a:r>
          </a:p>
          <a:p>
            <a:endParaRPr lang="en-US" sz="22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solidFill>
                  <a:srgbClr val="000000"/>
                </a:solidFill>
              </a:rPr>
              <a:t>The </a:t>
            </a:r>
            <a:r>
              <a:rPr lang="en-US" sz="2200" dirty="0">
                <a:solidFill>
                  <a:srgbClr val="000000"/>
                </a:solidFill>
              </a:rPr>
              <a:t>company is not </a:t>
            </a:r>
            <a:r>
              <a:rPr lang="en-US" sz="2200" dirty="0" smtClean="0">
                <a:solidFill>
                  <a:srgbClr val="000000"/>
                </a:solidFill>
              </a:rPr>
              <a:t>interested in </a:t>
            </a:r>
            <a:r>
              <a:rPr lang="en-US" sz="2200" dirty="0">
                <a:solidFill>
                  <a:srgbClr val="000000"/>
                </a:solidFill>
              </a:rPr>
              <a:t>obtaining a deep understanding of the relationships between each </a:t>
            </a:r>
            <a:r>
              <a:rPr lang="en-US" sz="2200" dirty="0" smtClean="0">
                <a:solidFill>
                  <a:srgbClr val="000000"/>
                </a:solidFill>
              </a:rPr>
              <a:t>individual predictor </a:t>
            </a:r>
            <a:r>
              <a:rPr lang="en-US" sz="2200" dirty="0">
                <a:solidFill>
                  <a:srgbClr val="000000"/>
                </a:solidFill>
              </a:rPr>
              <a:t>and the response; instead, the company simply </a:t>
            </a:r>
            <a:r>
              <a:rPr lang="en-US" sz="2200" dirty="0" smtClean="0">
                <a:solidFill>
                  <a:srgbClr val="000000"/>
                </a:solidFill>
              </a:rPr>
              <a:t>wants an </a:t>
            </a:r>
            <a:r>
              <a:rPr lang="en-US" sz="2200" dirty="0">
                <a:solidFill>
                  <a:srgbClr val="000000"/>
                </a:solidFill>
              </a:rPr>
              <a:t>accurate model to predict the response using the predictors. This is </a:t>
            </a:r>
            <a:r>
              <a:rPr lang="en-US" sz="2200" dirty="0" smtClean="0">
                <a:solidFill>
                  <a:srgbClr val="000000"/>
                </a:solidFill>
              </a:rPr>
              <a:t>an example </a:t>
            </a:r>
            <a:r>
              <a:rPr lang="en-US" sz="2200" dirty="0">
                <a:solidFill>
                  <a:srgbClr val="000000"/>
                </a:solidFill>
              </a:rPr>
              <a:t>of modeling for prediction.</a:t>
            </a:r>
          </a:p>
        </p:txBody>
      </p:sp>
    </p:spTree>
    <p:extLst>
      <p:ext uri="{BB962C8B-B14F-4D97-AF65-F5344CB8AC3E}">
        <p14:creationId xmlns:p14="http://schemas.microsoft.com/office/powerpoint/2010/main" val="2938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20641"/>
            <a:ext cx="7686700" cy="511156"/>
          </a:xfrm>
        </p:spPr>
        <p:txBody>
          <a:bodyPr/>
          <a:lstStyle/>
          <a:p>
            <a:r>
              <a:rPr lang="en-US" b="1" dirty="0" smtClean="0"/>
              <a:t>Examples of an Inference Problem</a:t>
            </a:r>
            <a:endParaRPr lang="en-US" sz="2600" b="1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377" y="4828270"/>
            <a:ext cx="84889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One may </a:t>
            </a:r>
            <a:r>
              <a:rPr lang="en-US" sz="2000" dirty="0"/>
              <a:t>be interested in answering questions such as:</a:t>
            </a:r>
          </a:p>
          <a:p>
            <a:r>
              <a:rPr lang="en-US" sz="2000" dirty="0"/>
              <a:t>– Which media contribute to sales?</a:t>
            </a:r>
          </a:p>
          <a:p>
            <a:r>
              <a:rPr lang="en-US" sz="2000" dirty="0"/>
              <a:t> – Which media generate the biggest boost in sales?  or</a:t>
            </a:r>
          </a:p>
          <a:p>
            <a:r>
              <a:rPr lang="en-US" sz="2000" dirty="0"/>
              <a:t>– How much increase in sales is associated with a given increase in </a:t>
            </a:r>
            <a:r>
              <a:rPr lang="en-US" sz="2000" dirty="0" smtClean="0"/>
              <a:t>TV </a:t>
            </a:r>
            <a:r>
              <a:rPr lang="en-US" sz="2000" dirty="0" smtClean="0"/>
              <a:t>	advertising</a:t>
            </a:r>
            <a:r>
              <a:rPr lang="en-US" sz="2000" dirty="0"/>
              <a:t>?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05" y="561679"/>
            <a:ext cx="6344024" cy="42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22346</TotalTime>
  <Words>2267</Words>
  <Application>Microsoft Macintosh PowerPoint</Application>
  <PresentationFormat>On-screen Show (4:3)</PresentationFormat>
  <Paragraphs>272</Paragraphs>
  <Slides>49</Slides>
  <Notes>48</Notes>
  <HiddenSlides>4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Apple Chancery</vt:lpstr>
      <vt:lpstr>Calibri</vt:lpstr>
      <vt:lpstr>Cambria Math</vt:lpstr>
      <vt:lpstr>Arial</vt:lpstr>
      <vt:lpstr>Office Theme</vt:lpstr>
      <vt:lpstr>1_Office Theme</vt:lpstr>
      <vt:lpstr>???</vt:lpstr>
      <vt:lpstr>Statistical Analysis and Learning (SAL): What is Statistical Learning? (ISL Ch2) Textbook: An Introduction to Statistical Learning (ISL)</vt:lpstr>
      <vt:lpstr>Note on Material</vt:lpstr>
      <vt:lpstr>What is Statistical Learning?</vt:lpstr>
      <vt:lpstr>Regression vs. Classification</vt:lpstr>
      <vt:lpstr>Quantitative Response Y and its p predictors</vt:lpstr>
      <vt:lpstr>Why Estimate f?</vt:lpstr>
      <vt:lpstr>Why Estimate f? Prediction</vt:lpstr>
      <vt:lpstr>Example of a Prediction Problem</vt:lpstr>
      <vt:lpstr>Examples of an Inference Problem</vt:lpstr>
      <vt:lpstr>Why Estimate f? Inference</vt:lpstr>
      <vt:lpstr>Inference vs. Prediction/Interpretability vs. Accuracy</vt:lpstr>
      <vt:lpstr>How Do We Estimate f ?</vt:lpstr>
      <vt:lpstr>How Do We Estimate f?</vt:lpstr>
      <vt:lpstr>How Do We Estimate f? Parametric Approach</vt:lpstr>
      <vt:lpstr>How Do We Estimate f? Parametric Approach</vt:lpstr>
      <vt:lpstr>Simple Parametric Model</vt:lpstr>
      <vt:lpstr>How Do We Estimate f? Non-Parametric Approach</vt:lpstr>
      <vt:lpstr>Non-Parametric Approach</vt:lpstr>
      <vt:lpstr>What Happens if Smoothness is Lowered?</vt:lpstr>
      <vt:lpstr>Trade-off Between Prediction Accuracy and Model Interpretability</vt:lpstr>
      <vt:lpstr>Why would we ever choose to use a more restrictive method instead of a very flexible approach?</vt:lpstr>
      <vt:lpstr>The Process of Learning</vt:lpstr>
      <vt:lpstr>Measuring the Quality of Fit  With four parameters I can fit an elephant, and with five I can make him wiggle his trunk – John von Neumann</vt:lpstr>
      <vt:lpstr>Mean Squared Error (MSE)</vt:lpstr>
      <vt:lpstr>Training MSE vs. Test MSE</vt:lpstr>
      <vt:lpstr>Training MSE vs. Test MSE</vt:lpstr>
      <vt:lpstr>Training MSE vs. Test MSE</vt:lpstr>
      <vt:lpstr>Training MSE vs. Test MSE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</vt:lpstr>
      <vt:lpstr>Bias-Variance Trade-off: Learning Curve</vt:lpstr>
      <vt:lpstr>Error in the Classification Setting</vt:lpstr>
      <vt:lpstr>Error in the Classification Setting: Test Error</vt:lpstr>
      <vt:lpstr>Bayes Classifier </vt:lpstr>
      <vt:lpstr>Bayes Classifier: Two-Class Example </vt:lpstr>
      <vt:lpstr>K-Nearest Neighbors (KNN) Classifier</vt:lpstr>
      <vt:lpstr>K-Nearest Neighbors (KNN) Classifier</vt:lpstr>
      <vt:lpstr>KNN Example</vt:lpstr>
      <vt:lpstr>K-Nearest Neighbors (KNN) Classifier</vt:lpstr>
      <vt:lpstr>Additional Resources</vt:lpstr>
      <vt:lpstr>End of Lecture</vt:lpstr>
    </vt:vector>
  </TitlesOfParts>
  <Company>UT Austin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Changgui DONG</dc:creator>
  <cp:lastModifiedBy>Varun Rai</cp:lastModifiedBy>
  <cp:revision>1219</cp:revision>
  <cp:lastPrinted>2015-11-18T18:26:58Z</cp:lastPrinted>
  <dcterms:created xsi:type="dcterms:W3CDTF">2013-03-29T17:59:38Z</dcterms:created>
  <dcterms:modified xsi:type="dcterms:W3CDTF">2018-01-24T19:18:16Z</dcterms:modified>
</cp:coreProperties>
</file>